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6"/>
  </p:notesMasterIdLst>
  <p:sldIdLst>
    <p:sldId id="256" r:id="rId2"/>
    <p:sldId id="510" r:id="rId3"/>
    <p:sldId id="529" r:id="rId4"/>
    <p:sldId id="530" r:id="rId5"/>
    <p:sldId id="535" r:id="rId6"/>
    <p:sldId id="501" r:id="rId7"/>
    <p:sldId id="502" r:id="rId8"/>
    <p:sldId id="536" r:id="rId9"/>
    <p:sldId id="537" r:id="rId10"/>
    <p:sldId id="538" r:id="rId11"/>
    <p:sldId id="515" r:id="rId12"/>
    <p:sldId id="516" r:id="rId13"/>
    <p:sldId id="525" r:id="rId14"/>
    <p:sldId id="526" r:id="rId15"/>
    <p:sldId id="518" r:id="rId16"/>
    <p:sldId id="533" r:id="rId17"/>
    <p:sldId id="528" r:id="rId18"/>
    <p:sldId id="539" r:id="rId19"/>
    <p:sldId id="540" r:id="rId20"/>
    <p:sldId id="541" r:id="rId21"/>
    <p:sldId id="542" r:id="rId22"/>
    <p:sldId id="543" r:id="rId23"/>
    <p:sldId id="545" r:id="rId24"/>
    <p:sldId id="546" r:id="rId2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CE8"/>
    <a:srgbClr val="999999"/>
    <a:srgbClr val="CE4143"/>
    <a:srgbClr val="D97577"/>
    <a:srgbClr val="E1B7BB"/>
    <a:srgbClr val="BBD5E8"/>
    <a:srgbClr val="9BC2DD"/>
    <a:srgbClr val="78AAD1"/>
    <a:srgbClr val="5997C7"/>
    <a:srgbClr val="7C2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88873" autoAdjust="0"/>
  </p:normalViewPr>
  <p:slideViewPr>
    <p:cSldViewPr>
      <p:cViewPr varScale="1">
        <p:scale>
          <a:sx n="130" d="100"/>
          <a:sy n="130" d="100"/>
        </p:scale>
        <p:origin x="184" y="200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don't memorize</a:t>
            </a:r>
            <a:r>
              <a:rPr lang="en-US" baseline="0" dirty="0"/>
              <a:t> these names, they're just an illustration.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13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hey, I found that hand clipart YEARS ago. just google "open hands clipart" and you'll see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30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 registers are used for passing values </a:t>
            </a:r>
            <a:r>
              <a:rPr lang="en-US" i="1" dirty="0"/>
              <a:t>to</a:t>
            </a:r>
            <a:r>
              <a:rPr lang="en-US" i="0" baseline="0" dirty="0"/>
              <a:t> functions</a:t>
            </a:r>
          </a:p>
          <a:p>
            <a:r>
              <a:rPr lang="en-US" i="0" baseline="0" dirty="0"/>
              <a:t>- v registers are used for returning values </a:t>
            </a:r>
            <a:r>
              <a:rPr lang="en-US" i="1" baseline="0" dirty="0"/>
              <a:t>from</a:t>
            </a:r>
            <a:r>
              <a:rPr lang="en-US" i="0" baseline="0" dirty="0"/>
              <a:t> functions</a:t>
            </a:r>
          </a:p>
          <a:p>
            <a:r>
              <a:rPr lang="en-US" i="0" baseline="0" dirty="0"/>
              <a:t>- t registers are what you'll probably use for most things</a:t>
            </a:r>
          </a:p>
          <a:p>
            <a:r>
              <a:rPr lang="en-US" i="0" baseline="0" dirty="0"/>
              <a:t>- s registers are a bit special</a:t>
            </a:r>
            <a:r>
              <a:rPr lang="mr-IN" i="0" baseline="0" dirty="0"/>
              <a:t>…</a:t>
            </a:r>
            <a:r>
              <a:rPr lang="en-US" i="0" baseline="0" dirty="0"/>
              <a:t> and won't make more sense until we do more functions</a:t>
            </a:r>
          </a:p>
          <a:p>
            <a:r>
              <a:rPr lang="en-US" i="0" baseline="0" dirty="0"/>
              <a:t>- you have a middle hand, right?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58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 see next slide.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here, the “source” of the data is the instruction itself. if you assemble these instructions, you will see the values 3 and 5 as part of the instructions (in the “Code” column in MARS.)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4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85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computers do not understand our physical limitations of "scarcity"</a:t>
            </a:r>
          </a:p>
          <a:p>
            <a:pPr marL="171450" indent="-171450">
              <a:buFontTx/>
              <a:buChar char="-"/>
            </a:pPr>
            <a:r>
              <a:rPr lang="en-US" dirty="0"/>
              <a:t>piracy of music, movies, games etc. is so easy because </a:t>
            </a:r>
            <a:r>
              <a:rPr lang="en-US" i="1" dirty="0"/>
              <a:t>that's just how computers work</a:t>
            </a:r>
          </a:p>
          <a:p>
            <a:pPr marL="171450" indent="-171450">
              <a:buFontTx/>
              <a:buChar char="-"/>
            </a:pPr>
            <a:r>
              <a:rPr lang="en-US" i="0" dirty="0"/>
              <a:t>boy are people really obsessed with recreating scarcity on computers lately </a:t>
            </a:r>
            <a:r>
              <a:rPr lang="en-US" i="0" dirty="0" err="1"/>
              <a:t>tho</a:t>
            </a:r>
            <a:r>
              <a:rPr lang="en-US" i="0" dirty="0"/>
              <a:t>. couldn’t possibly be aligned with moneyed interests. nope.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26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if you want the destination on the right, go learn 68k assembly or the AT&amp;T x86 assembly syntax. also you're weird.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diagram means: if you want to load a constant into a register, use li. if you want to copy one register to another, use move. (this diagram will get bigger next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69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people always seem to miss/forget that you can use constants in math instructions and it makes things way harder for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62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- 3 operations.</a:t>
            </a:r>
          </a:p>
          <a:p>
            <a:r>
              <a:rPr lang="en-US" dirty="0"/>
              <a:t>- one addition, one multiplication, one division.</a:t>
            </a:r>
          </a:p>
          <a:p>
            <a:r>
              <a:rPr lang="en-US" dirty="0"/>
              <a:t>- the multiplication first, then the addition, then the division.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40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8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64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register names </a:t>
            </a:r>
            <a:r>
              <a:rPr lang="en-US" i="1" dirty="0"/>
              <a:t>do </a:t>
            </a:r>
            <a:r>
              <a:rPr lang="en-US" i="0" dirty="0"/>
              <a:t>have significance when it comes to writing correct code, but again, it’s something </a:t>
            </a:r>
            <a:r>
              <a:rPr lang="en-US" i="1" dirty="0"/>
              <a:t>we</a:t>
            </a:r>
            <a:r>
              <a:rPr lang="en-US" i="0" dirty="0"/>
              <a:t> manage, not the CPU.</a:t>
            </a:r>
          </a:p>
          <a:p>
            <a:pPr marL="171450" marR="0" lvl="0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when you’re done working on something, you put it down and pick something else up </a:t>
            </a:r>
            <a:r>
              <a:rPr lang="en-US" i="1" dirty="0"/>
              <a:t>with the same hand.</a:t>
            </a:r>
            <a:r>
              <a:rPr lang="en-US" i="0" dirty="0"/>
              <a:t> you don’t keep sprouting new hands to pick up new things.</a:t>
            </a:r>
          </a:p>
          <a:p>
            <a:pPr marL="171450" marR="0" lvl="0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/>
              <a:t>writing assembly really does feel like solving lots of little puzzles.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51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sorry, I won’t give these away in the slide notes. but you can ask for help if you’re not sure how to solve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yeah, if humans were any good at logic, we wouldn't have dozens of named logical fallacies.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- …and mountains of sociological and psychological research showing how irrational humans really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note that I didn't say </a:t>
            </a:r>
            <a:r>
              <a:rPr lang="en-US" i="1" dirty="0"/>
              <a:t>programming</a:t>
            </a:r>
            <a:r>
              <a:rPr lang="en-US" i="0" dirty="0"/>
              <a:t> languages. there are non-programming languages too.	</a:t>
            </a:r>
          </a:p>
          <a:p>
            <a:pPr marL="528066" lvl="1" indent="-171450">
              <a:buFontTx/>
              <a:buChar char="-"/>
            </a:pPr>
            <a:r>
              <a:rPr lang="en-US" i="0" dirty="0"/>
              <a:t>Siri and Alexa let you tell the computer what to do, and it "figures out" how to do what you ask. </a:t>
            </a:r>
          </a:p>
          <a:p>
            <a:pPr marL="528066" lvl="1" indent="-171450">
              <a:buFontTx/>
              <a:buChar char="-"/>
            </a:pPr>
            <a:r>
              <a:rPr lang="en-US" i="0" dirty="0"/>
              <a:t>HTML and CSS describe structures and rules; the computer still interprets them, but not in the way it does programming languages.</a:t>
            </a:r>
          </a:p>
          <a:p>
            <a:r>
              <a:rPr lang="en-US" i="0" dirty="0"/>
              <a:t>- by encoding a subset of our thought processes symbolically, we can have machines do some thinking for us.</a:t>
            </a:r>
          </a:p>
          <a:p>
            <a:r>
              <a:rPr lang="en-US" i="0" dirty="0"/>
              <a:t>	- computers automate </a:t>
            </a:r>
            <a:r>
              <a:rPr lang="en-US" i="1" dirty="0"/>
              <a:t>thinking</a:t>
            </a:r>
            <a:r>
              <a:rPr lang="en-US" i="0" dirty="0"/>
              <a:t> in the same way other machines automate </a:t>
            </a:r>
            <a:r>
              <a:rPr lang="en-US" i="1" dirty="0"/>
              <a:t>physical work.</a:t>
            </a:r>
          </a:p>
          <a:p>
            <a:r>
              <a:rPr lang="en-US" i="1" dirty="0"/>
              <a:t>	</a:t>
            </a:r>
            <a:r>
              <a:rPr lang="en-US" i="0" dirty="0"/>
              <a:t>- a decades-long pitfall is assuming computers can do a lot more thinking than they really can. </a:t>
            </a:r>
          </a:p>
          <a:p>
            <a:r>
              <a:rPr lang="en-US" i="0" dirty="0"/>
              <a:t>		- even modern "AI" is still nowhere near the level of complexity of a human mind.</a:t>
            </a:r>
          </a:p>
          <a:p>
            <a:r>
              <a:rPr lang="en-US" i="0" dirty="0"/>
              <a:t>		- people are easily impressed. just because something LOOKS impressive does not mean it actually IS impressive.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49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well, it doesn't really understand anything.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the assembler lets us name things, automatically assigns and calculates addresses, makes some instructions easier to read/write etc.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- each MIPS instruction is a pattern of 32 bits (4 bytes)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	- you</a:t>
            </a:r>
            <a:r>
              <a:rPr lang="en-US" baseline="0" dirty="0"/>
              <a:t> DON'T need to know these bit patterns; it's useless info and a useless skill.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but we </a:t>
            </a:r>
            <a:r>
              <a:rPr lang="en-US" i="1" baseline="0" dirty="0"/>
              <a:t>will</a:t>
            </a:r>
            <a:r>
              <a:rPr lang="en-US" i="0" baseline="0" dirty="0"/>
              <a:t> learn the technique behind encoding/decoding them, called </a:t>
            </a:r>
            <a:r>
              <a:rPr lang="en-US" i="1" baseline="0" dirty="0"/>
              <a:t>bitfields.</a:t>
            </a:r>
            <a:endParaRPr lang="en-US" baseline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we can do all these things in </a:t>
            </a:r>
            <a:r>
              <a:rPr lang="en-US" dirty="0" err="1"/>
              <a:t>asm</a:t>
            </a:r>
            <a:r>
              <a:rPr lang="en-US" dirty="0"/>
              <a:t>!! BUT we have to build them all ourselves out of the tiny, simple instructions.</a:t>
            </a:r>
          </a:p>
          <a:p>
            <a:pPr marL="171450" indent="-171450">
              <a:buFontTx/>
              <a:buChar char="-"/>
            </a:pPr>
            <a:r>
              <a:rPr lang="en-US" dirty="0"/>
              <a:t>…or do them in our heads. there’s a lot of stuff that you, as the programmer, have to keep track of and Just Do Correctly in </a:t>
            </a:r>
            <a:r>
              <a:rPr lang="en-US" dirty="0" err="1"/>
              <a:t>asm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8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instructions are encoded as binary machine code, yes, but that would make the slide super confusing, so I wrote them in </a:t>
            </a:r>
            <a:r>
              <a:rPr lang="en-US" dirty="0" err="1"/>
              <a:t>english</a:t>
            </a:r>
            <a:endParaRPr lang="en-US" dirty="0"/>
          </a:p>
          <a:p>
            <a:r>
              <a:rPr lang="en-US" dirty="0"/>
              <a:t>* remember: numbers are not actually numbers and don't behave like numbers in a lot of strange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61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and this set of operations isn't even </a:t>
            </a:r>
            <a:r>
              <a:rPr lang="en-US" i="1" dirty="0"/>
              <a:t>minimal. </a:t>
            </a:r>
            <a:r>
              <a:rPr lang="en-US" i="0" dirty="0"/>
              <a:t>there are even simpler sets of operations which are Turing complete.</a:t>
            </a:r>
          </a:p>
          <a:p>
            <a:r>
              <a:rPr lang="en-US" i="0" dirty="0"/>
              <a:t>	- look up lambda calculus! TWO operations! ALL possible computations!</a:t>
            </a:r>
          </a:p>
          <a:p>
            <a:r>
              <a:rPr lang="en-US" i="0" dirty="0"/>
              <a:t>- all architectures and programming languages are Turing complete, and can therefore all solve the same problems.</a:t>
            </a:r>
          </a:p>
          <a:p>
            <a:r>
              <a:rPr lang="en-US" i="0" dirty="0"/>
              <a:t>	- any problem can be solved with hardware or software.</a:t>
            </a:r>
          </a:p>
          <a:p>
            <a:r>
              <a:rPr lang="en-US" i="0" dirty="0"/>
              <a:t>	- any programming language can be converted into any other.</a:t>
            </a:r>
          </a:p>
          <a:p>
            <a:r>
              <a:rPr lang="en-US" i="0" dirty="0"/>
              <a:t>	- any machine code can be converted into any other.</a:t>
            </a:r>
          </a:p>
          <a:p>
            <a:r>
              <a:rPr lang="en-US" i="0" dirty="0"/>
              <a:t>	- any computer can emulate or simulate any other, in software.</a:t>
            </a:r>
          </a:p>
          <a:p>
            <a:r>
              <a:rPr lang="en-US" i="0" dirty="0"/>
              <a:t>	- and all of these things can be done… by computers!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0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MIPS Instructions,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Registers, and Math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466D-B3C6-6747-8310-3E0B8734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That's it???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B057-2528-2F4B-848E-93CF7BE91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believe it or not, this set of operations is </a:t>
            </a:r>
            <a:r>
              <a:rPr lang="en-US" b="1" dirty="0"/>
              <a:t>Turing complete – </a:t>
            </a:r>
            <a:r>
              <a:rPr lang="en-US" dirty="0"/>
              <a:t>which means it can solve </a:t>
            </a:r>
            <a:r>
              <a:rPr lang="en-US" i="1" dirty="0"/>
              <a:t>any computationally solvable problem.</a:t>
            </a:r>
            <a:endParaRPr lang="en-US" dirty="0"/>
          </a:p>
          <a:p>
            <a:r>
              <a:rPr lang="en-US" b="1" dirty="0"/>
              <a:t>everything you do in HLLs</a:t>
            </a:r>
            <a:r>
              <a:rPr lang="en-US" dirty="0"/>
              <a:t> is built out of these tiny operations.</a:t>
            </a:r>
          </a:p>
          <a:p>
            <a:pPr lvl="1"/>
            <a:r>
              <a:rPr lang="en-US" dirty="0"/>
              <a:t>and now you’ll be programming with them!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CA18E-8D3E-9749-9137-EC9D3674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BD342-C578-AA45-9325-0716C4F8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283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MIPS ISA:</a:t>
            </a:r>
            <a:br>
              <a:rPr lang="en-US" dirty="0"/>
            </a:br>
            <a:r>
              <a:rPr lang="en-US" dirty="0"/>
              <a:t>Registers</a:t>
            </a:r>
            <a:br>
              <a:rPr lang="en-US" dirty="0"/>
            </a:br>
            <a:r>
              <a:rPr lang="en-US" sz="1200" dirty="0">
                <a:solidFill>
                  <a:srgbClr val="FFFFFF"/>
                </a:solidFill>
              </a:rPr>
              <a:t>Finish by :55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264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7162800" cy="4609837"/>
          </a:xfrm>
        </p:spPr>
        <p:txBody>
          <a:bodyPr/>
          <a:lstStyle/>
          <a:p>
            <a:r>
              <a:rPr lang="en-US" b="1" dirty="0"/>
              <a:t>registers </a:t>
            </a:r>
            <a:r>
              <a:rPr lang="en-US" dirty="0"/>
              <a:t>are a kind of small, </a:t>
            </a:r>
            <a:r>
              <a:rPr lang="en-US" b="1" dirty="0"/>
              <a:t>fast,</a:t>
            </a:r>
            <a:r>
              <a:rPr lang="en-US" dirty="0"/>
              <a:t> temporary memory </a:t>
            </a:r>
            <a:r>
              <a:rPr lang="en-US" i="1" dirty="0"/>
              <a:t>inside</a:t>
            </a:r>
            <a:r>
              <a:rPr lang="en-US" dirty="0"/>
              <a:t> the CPU.</a:t>
            </a:r>
          </a:p>
          <a:p>
            <a:r>
              <a:rPr lang="en-US" dirty="0">
                <a:solidFill>
                  <a:srgbClr val="FF0000"/>
                </a:solidFill>
              </a:rPr>
              <a:t>the CPU can </a:t>
            </a:r>
            <a:r>
              <a:rPr lang="en-US" b="1" dirty="0">
                <a:solidFill>
                  <a:srgbClr val="FF0000"/>
                </a:solidFill>
              </a:rPr>
              <a:t>only operate on data in registers.</a:t>
            </a:r>
          </a:p>
          <a:p>
            <a:r>
              <a:rPr lang="en-US" dirty="0"/>
              <a:t>MIPS has </a:t>
            </a:r>
            <a:r>
              <a:rPr lang="en-US" b="1" dirty="0"/>
              <a:t>32 registers</a:t>
            </a:r>
            <a:r>
              <a:rPr lang="en-US" dirty="0"/>
              <a:t>, and each is </a:t>
            </a:r>
            <a:r>
              <a:rPr lang="en-US" b="1" dirty="0"/>
              <a:t>32 bits.</a:t>
            </a:r>
          </a:p>
          <a:p>
            <a:r>
              <a:rPr lang="en-US" dirty="0"/>
              <a:t>the registers are numbered 0 to 31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but they also have nice names</a:t>
            </a:r>
          </a:p>
          <a:p>
            <a:pPr lvl="2"/>
            <a:r>
              <a:rPr lang="en-US" sz="2000" dirty="0"/>
              <a:t>(I don't like the dollar signs)</a:t>
            </a:r>
          </a:p>
          <a:p>
            <a:pPr lvl="3"/>
            <a:r>
              <a:rPr lang="en-US" sz="1600" dirty="0"/>
              <a:t>(I modified MARS so you don't have to use them)</a:t>
            </a:r>
          </a:p>
          <a:p>
            <a:pPr lvl="1"/>
            <a:r>
              <a:rPr lang="en-US" dirty="0"/>
              <a:t>don't touch the red ones.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45362"/>
              </p:ext>
            </p:extLst>
          </p:nvPr>
        </p:nvGraphicFramePr>
        <p:xfrm>
          <a:off x="7391400" y="541020"/>
          <a:ext cx="86118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2,</a:t>
                      </a:r>
                      <a:r>
                        <a:rPr lang="en-US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4..7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8..15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16..23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24, 25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26, 27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8696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0953"/>
              </p:ext>
            </p:extLst>
          </p:nvPr>
        </p:nvGraphicFramePr>
        <p:xfrm>
          <a:off x="8252585" y="541020"/>
          <a:ext cx="871283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v0,</a:t>
                      </a:r>
                      <a:r>
                        <a:rPr lang="en-US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a0..a3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t0..t7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s0..s7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t8, t9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k0, k1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gp</a:t>
                      </a:r>
                      <a:endParaRPr lang="en-US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sp</a:t>
                      </a:r>
                      <a:endParaRPr lang="en-US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fp</a:t>
                      </a:r>
                      <a:endParaRPr lang="en-US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ra</a:t>
                      </a:r>
                      <a:endParaRPr lang="en-US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459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204">
            <a:off x="3312509" y="2145679"/>
            <a:ext cx="3348037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registers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790045"/>
          </a:xfrm>
        </p:spPr>
        <p:txBody>
          <a:bodyPr/>
          <a:lstStyle/>
          <a:p>
            <a:r>
              <a:rPr lang="en-US" dirty="0" err="1"/>
              <a:t>nNNNnnnnnnNNNnNNnnnnnnnnnno</a:t>
            </a:r>
            <a:r>
              <a:rPr lang="en-US" dirty="0"/>
              <a:t>.</a:t>
            </a:r>
          </a:p>
          <a:p>
            <a:r>
              <a:rPr lang="en-US" dirty="0"/>
              <a:t>registers are more like</a:t>
            </a:r>
            <a:r>
              <a:rPr lang="mr-IN" dirty="0"/>
              <a:t>…</a:t>
            </a:r>
            <a:r>
              <a:rPr lang="en-US" dirty="0"/>
              <a:t> hands.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6914" t="11333"/>
          <a:stretch/>
        </p:blipFill>
        <p:spPr>
          <a:xfrm>
            <a:off x="199935" y="1726049"/>
            <a:ext cx="2913888" cy="28932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7247" y="1535043"/>
            <a:ext cx="2032000" cy="26304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2500" b="86667" l="7857" r="9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3663856" y="2402994"/>
            <a:ext cx="1278933" cy="10962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184" b="95918" l="9375" r="9687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99098">
            <a:off x="5084065" y="2402995"/>
            <a:ext cx="950971" cy="9707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96386" y="1295805"/>
            <a:ext cx="51568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if you want to build something by hand,</a:t>
            </a:r>
          </a:p>
          <a:p>
            <a:pPr algn="ctr"/>
            <a:r>
              <a:rPr lang="en-US" sz="2200" dirty="0"/>
              <a:t>you only have two hands to do it.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1051" y="4135301"/>
            <a:ext cx="5633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if you want to </a:t>
            </a:r>
            <a:r>
              <a:rPr lang="en-US" sz="2200" b="1" dirty="0"/>
              <a:t>pick something else up,</a:t>
            </a:r>
            <a:r>
              <a:rPr lang="en-US" sz="2200" dirty="0"/>
              <a:t> you</a:t>
            </a:r>
            <a:br>
              <a:rPr lang="en-US" sz="2200" dirty="0"/>
            </a:br>
            <a:r>
              <a:rPr lang="en-US" sz="2200" dirty="0"/>
              <a:t>have to </a:t>
            </a:r>
            <a:r>
              <a:rPr lang="en-US" sz="2200" b="1" dirty="0"/>
              <a:t>put down</a:t>
            </a:r>
            <a:r>
              <a:rPr lang="en-US" sz="2200" dirty="0"/>
              <a:t> whatever you're holding.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4937" y="4922037"/>
            <a:ext cx="229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or uh, </a:t>
            </a:r>
            <a:r>
              <a:rPr lang="en-US" sz="1800" i="1" dirty="0"/>
              <a:t>throw it away?</a:t>
            </a:r>
          </a:p>
        </p:txBody>
      </p:sp>
    </p:spTree>
    <p:extLst>
      <p:ext uri="{BB962C8B-B14F-4D97-AF65-F5344CB8AC3E}">
        <p14:creationId xmlns:p14="http://schemas.microsoft.com/office/powerpoint/2010/main" val="1800416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four* kinds of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most of your programs will use just these: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296960"/>
            <a:ext cx="1219200" cy="304271"/>
          </a:xfrm>
        </p:spPr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591005"/>
              </p:ext>
            </p:extLst>
          </p:nvPr>
        </p:nvGraphicFramePr>
        <p:xfrm>
          <a:off x="228600" y="1183099"/>
          <a:ext cx="5181600" cy="4572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arguments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a0, a1, a2, 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57247"/>
              </p:ext>
            </p:extLst>
          </p:nvPr>
        </p:nvGraphicFramePr>
        <p:xfrm>
          <a:off x="228600" y="1664720"/>
          <a:ext cx="5181600" cy="457200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2138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return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v0, 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64719"/>
              </p:ext>
            </p:extLst>
          </p:nvPr>
        </p:nvGraphicFramePr>
        <p:xfrm>
          <a:off x="228600" y="2146341"/>
          <a:ext cx="5181600" cy="457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temporaries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t0, t1,</a:t>
                      </a:r>
                      <a:r>
                        <a:rPr lang="en-US" sz="24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...</a:t>
                      </a:r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t9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5403"/>
              </p:ext>
            </p:extLst>
          </p:nvPr>
        </p:nvGraphicFramePr>
        <p:xfrm>
          <a:off x="228600" y="2627961"/>
          <a:ext cx="5181600" cy="45720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"saved"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s0,</a:t>
                      </a:r>
                      <a:r>
                        <a:rPr lang="en-US" sz="2400" b="1" baseline="0" dirty="0">
                          <a:latin typeface="Consolas" charset="0"/>
                          <a:ea typeface="Consolas" charset="0"/>
                          <a:cs typeface="Consolas" charset="0"/>
                        </a:rPr>
                        <a:t> s1, ... s7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892040" y="786276"/>
            <a:ext cx="2894246" cy="878444"/>
            <a:chOff x="4892040" y="786276"/>
            <a:chExt cx="2894246" cy="878444"/>
          </a:xfrm>
        </p:grpSpPr>
        <p:sp>
          <p:nvSpPr>
            <p:cNvPr id="11" name="TextBox 10"/>
            <p:cNvSpPr txBox="1"/>
            <p:nvPr/>
          </p:nvSpPr>
          <p:spPr>
            <a:xfrm>
              <a:off x="5562600" y="1203055"/>
              <a:ext cx="2223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foo(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2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3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)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92040" y="786276"/>
              <a:ext cx="1921137" cy="644156"/>
            </a:xfrm>
            <a:custGeom>
              <a:avLst/>
              <a:gdLst>
                <a:gd name="connsiteX0" fmla="*/ 0 w 1944288"/>
                <a:gd name="connsiteY0" fmla="*/ 466634 h 473414"/>
                <a:gd name="connsiteX1" fmla="*/ 393192 w 1944288"/>
                <a:gd name="connsiteY1" fmla="*/ 411770 h 473414"/>
                <a:gd name="connsiteX2" fmla="*/ 896112 w 1944288"/>
                <a:gd name="connsiteY2" fmla="*/ 18578 h 473414"/>
                <a:gd name="connsiteX3" fmla="*/ 1801368 w 1944288"/>
                <a:gd name="connsiteY3" fmla="*/ 91730 h 473414"/>
                <a:gd name="connsiteX4" fmla="*/ 1929384 w 1944288"/>
                <a:gd name="connsiteY4" fmla="*/ 338618 h 473414"/>
                <a:gd name="connsiteX0" fmla="*/ 0 w 2081448"/>
                <a:gd name="connsiteY0" fmla="*/ 676946 h 677371"/>
                <a:gd name="connsiteX1" fmla="*/ 530352 w 2081448"/>
                <a:gd name="connsiteY1" fmla="*/ 411770 h 677371"/>
                <a:gd name="connsiteX2" fmla="*/ 1033272 w 2081448"/>
                <a:gd name="connsiteY2" fmla="*/ 18578 h 677371"/>
                <a:gd name="connsiteX3" fmla="*/ 1938528 w 2081448"/>
                <a:gd name="connsiteY3" fmla="*/ 91730 h 677371"/>
                <a:gd name="connsiteX4" fmla="*/ 2066544 w 2081448"/>
                <a:gd name="connsiteY4" fmla="*/ 338618 h 677371"/>
                <a:gd name="connsiteX0" fmla="*/ 0 w 2067778"/>
                <a:gd name="connsiteY0" fmla="*/ 690541 h 690966"/>
                <a:gd name="connsiteX1" fmla="*/ 530352 w 2067778"/>
                <a:gd name="connsiteY1" fmla="*/ 425365 h 690966"/>
                <a:gd name="connsiteX2" fmla="*/ 1033272 w 2067778"/>
                <a:gd name="connsiteY2" fmla="*/ 32173 h 690966"/>
                <a:gd name="connsiteX3" fmla="*/ 1636776 w 2067778"/>
                <a:gd name="connsiteY3" fmla="*/ 59605 h 690966"/>
                <a:gd name="connsiteX4" fmla="*/ 2066544 w 2067778"/>
                <a:gd name="connsiteY4" fmla="*/ 352213 h 690966"/>
                <a:gd name="connsiteX0" fmla="*/ 0 w 1922322"/>
                <a:gd name="connsiteY0" fmla="*/ 690541 h 690966"/>
                <a:gd name="connsiteX1" fmla="*/ 530352 w 1922322"/>
                <a:gd name="connsiteY1" fmla="*/ 425365 h 690966"/>
                <a:gd name="connsiteX2" fmla="*/ 1033272 w 1922322"/>
                <a:gd name="connsiteY2" fmla="*/ 32173 h 690966"/>
                <a:gd name="connsiteX3" fmla="*/ 1636776 w 1922322"/>
                <a:gd name="connsiteY3" fmla="*/ 59605 h 690966"/>
                <a:gd name="connsiteX4" fmla="*/ 1920240 w 1922322"/>
                <a:gd name="connsiteY4" fmla="*/ 352213 h 690966"/>
                <a:gd name="connsiteX0" fmla="*/ 0 w 1930969"/>
                <a:gd name="connsiteY0" fmla="*/ 690541 h 690966"/>
                <a:gd name="connsiteX1" fmla="*/ 530352 w 1930969"/>
                <a:gd name="connsiteY1" fmla="*/ 425365 h 690966"/>
                <a:gd name="connsiteX2" fmla="*/ 1033272 w 1930969"/>
                <a:gd name="connsiteY2" fmla="*/ 32173 h 690966"/>
                <a:gd name="connsiteX3" fmla="*/ 1636776 w 1930969"/>
                <a:gd name="connsiteY3" fmla="*/ 59605 h 690966"/>
                <a:gd name="connsiteX4" fmla="*/ 1920240 w 1930969"/>
                <a:gd name="connsiteY4" fmla="*/ 352213 h 690966"/>
                <a:gd name="connsiteX0" fmla="*/ 0 w 1920316"/>
                <a:gd name="connsiteY0" fmla="*/ 690541 h 690966"/>
                <a:gd name="connsiteX1" fmla="*/ 530352 w 1920316"/>
                <a:gd name="connsiteY1" fmla="*/ 425365 h 690966"/>
                <a:gd name="connsiteX2" fmla="*/ 1033272 w 1920316"/>
                <a:gd name="connsiteY2" fmla="*/ 32173 h 690966"/>
                <a:gd name="connsiteX3" fmla="*/ 1636776 w 1920316"/>
                <a:gd name="connsiteY3" fmla="*/ 59605 h 690966"/>
                <a:gd name="connsiteX4" fmla="*/ 1920240 w 1920316"/>
                <a:gd name="connsiteY4" fmla="*/ 352213 h 690966"/>
                <a:gd name="connsiteX0" fmla="*/ 0 w 1920240"/>
                <a:gd name="connsiteY0" fmla="*/ 658775 h 659200"/>
                <a:gd name="connsiteX1" fmla="*/ 530352 w 1920240"/>
                <a:gd name="connsiteY1" fmla="*/ 393599 h 659200"/>
                <a:gd name="connsiteX2" fmla="*/ 1033272 w 1920240"/>
                <a:gd name="connsiteY2" fmla="*/ 407 h 659200"/>
                <a:gd name="connsiteX3" fmla="*/ 1920240 w 1920240"/>
                <a:gd name="connsiteY3" fmla="*/ 320447 h 659200"/>
                <a:gd name="connsiteX0" fmla="*/ 0 w 1920240"/>
                <a:gd name="connsiteY0" fmla="*/ 640516 h 640934"/>
                <a:gd name="connsiteX1" fmla="*/ 530352 w 1920240"/>
                <a:gd name="connsiteY1" fmla="*/ 375340 h 640934"/>
                <a:gd name="connsiteX2" fmla="*/ 1188720 w 1920240"/>
                <a:gd name="connsiteY2" fmla="*/ 436 h 640934"/>
                <a:gd name="connsiteX3" fmla="*/ 1920240 w 1920240"/>
                <a:gd name="connsiteY3" fmla="*/ 302188 h 640934"/>
                <a:gd name="connsiteX0" fmla="*/ 0 w 1921137"/>
                <a:gd name="connsiteY0" fmla="*/ 643738 h 644156"/>
                <a:gd name="connsiteX1" fmla="*/ 530352 w 1921137"/>
                <a:gd name="connsiteY1" fmla="*/ 378562 h 644156"/>
                <a:gd name="connsiteX2" fmla="*/ 1188720 w 1921137"/>
                <a:gd name="connsiteY2" fmla="*/ 3658 h 644156"/>
                <a:gd name="connsiteX3" fmla="*/ 1920240 w 1921137"/>
                <a:gd name="connsiteY3" fmla="*/ 305410 h 64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1137" h="644156">
                  <a:moveTo>
                    <a:pt x="0" y="643738"/>
                  </a:moveTo>
                  <a:cubicBezTo>
                    <a:pt x="121920" y="653644"/>
                    <a:pt x="332232" y="485242"/>
                    <a:pt x="530352" y="378562"/>
                  </a:cubicBezTo>
                  <a:cubicBezTo>
                    <a:pt x="728472" y="271882"/>
                    <a:pt x="957072" y="15850"/>
                    <a:pt x="1188720" y="3658"/>
                  </a:cubicBezTo>
                  <a:cubicBezTo>
                    <a:pt x="1420368" y="-8534"/>
                    <a:pt x="1945767" y="-8153"/>
                    <a:pt x="1920240" y="30541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6785610" y="528066"/>
              <a:ext cx="271272" cy="1263396"/>
            </a:xfrm>
            <a:prstGeom prst="leftBrace">
              <a:avLst>
                <a:gd name="adj1" fmla="val 28558"/>
                <a:gd name="adj2" fmla="val 5868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81600" y="1664720"/>
            <a:ext cx="2371344" cy="707777"/>
            <a:chOff x="5181600" y="1664720"/>
            <a:chExt cx="2371344" cy="707777"/>
          </a:xfrm>
        </p:grpSpPr>
        <p:sp>
          <p:nvSpPr>
            <p:cNvPr id="16" name="TextBox 15"/>
            <p:cNvSpPr txBox="1"/>
            <p:nvPr/>
          </p:nvSpPr>
          <p:spPr>
            <a:xfrm>
              <a:off x="5669095" y="1664720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return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42</a:t>
              </a:r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5181600" y="1905530"/>
              <a:ext cx="1893745" cy="466967"/>
            </a:xfrm>
            <a:custGeom>
              <a:avLst/>
              <a:gdLst>
                <a:gd name="connsiteX0" fmla="*/ 0 w 1944288"/>
                <a:gd name="connsiteY0" fmla="*/ 466634 h 473414"/>
                <a:gd name="connsiteX1" fmla="*/ 393192 w 1944288"/>
                <a:gd name="connsiteY1" fmla="*/ 411770 h 473414"/>
                <a:gd name="connsiteX2" fmla="*/ 896112 w 1944288"/>
                <a:gd name="connsiteY2" fmla="*/ 18578 h 473414"/>
                <a:gd name="connsiteX3" fmla="*/ 1801368 w 1944288"/>
                <a:gd name="connsiteY3" fmla="*/ 91730 h 473414"/>
                <a:gd name="connsiteX4" fmla="*/ 1929384 w 1944288"/>
                <a:gd name="connsiteY4" fmla="*/ 338618 h 473414"/>
                <a:gd name="connsiteX0" fmla="*/ 0 w 2081448"/>
                <a:gd name="connsiteY0" fmla="*/ 676946 h 677371"/>
                <a:gd name="connsiteX1" fmla="*/ 530352 w 2081448"/>
                <a:gd name="connsiteY1" fmla="*/ 411770 h 677371"/>
                <a:gd name="connsiteX2" fmla="*/ 1033272 w 2081448"/>
                <a:gd name="connsiteY2" fmla="*/ 18578 h 677371"/>
                <a:gd name="connsiteX3" fmla="*/ 1938528 w 2081448"/>
                <a:gd name="connsiteY3" fmla="*/ 91730 h 677371"/>
                <a:gd name="connsiteX4" fmla="*/ 2066544 w 2081448"/>
                <a:gd name="connsiteY4" fmla="*/ 338618 h 677371"/>
                <a:gd name="connsiteX0" fmla="*/ 0 w 2067778"/>
                <a:gd name="connsiteY0" fmla="*/ 690541 h 690966"/>
                <a:gd name="connsiteX1" fmla="*/ 530352 w 2067778"/>
                <a:gd name="connsiteY1" fmla="*/ 425365 h 690966"/>
                <a:gd name="connsiteX2" fmla="*/ 1033272 w 2067778"/>
                <a:gd name="connsiteY2" fmla="*/ 32173 h 690966"/>
                <a:gd name="connsiteX3" fmla="*/ 1636776 w 2067778"/>
                <a:gd name="connsiteY3" fmla="*/ 59605 h 690966"/>
                <a:gd name="connsiteX4" fmla="*/ 2066544 w 2067778"/>
                <a:gd name="connsiteY4" fmla="*/ 352213 h 690966"/>
                <a:gd name="connsiteX0" fmla="*/ 0 w 1922322"/>
                <a:gd name="connsiteY0" fmla="*/ 690541 h 690966"/>
                <a:gd name="connsiteX1" fmla="*/ 530352 w 1922322"/>
                <a:gd name="connsiteY1" fmla="*/ 425365 h 690966"/>
                <a:gd name="connsiteX2" fmla="*/ 1033272 w 1922322"/>
                <a:gd name="connsiteY2" fmla="*/ 32173 h 690966"/>
                <a:gd name="connsiteX3" fmla="*/ 1636776 w 1922322"/>
                <a:gd name="connsiteY3" fmla="*/ 59605 h 690966"/>
                <a:gd name="connsiteX4" fmla="*/ 1920240 w 1922322"/>
                <a:gd name="connsiteY4" fmla="*/ 352213 h 690966"/>
                <a:gd name="connsiteX0" fmla="*/ 0 w 1930969"/>
                <a:gd name="connsiteY0" fmla="*/ 690541 h 690966"/>
                <a:gd name="connsiteX1" fmla="*/ 530352 w 1930969"/>
                <a:gd name="connsiteY1" fmla="*/ 425365 h 690966"/>
                <a:gd name="connsiteX2" fmla="*/ 1033272 w 1930969"/>
                <a:gd name="connsiteY2" fmla="*/ 32173 h 690966"/>
                <a:gd name="connsiteX3" fmla="*/ 1636776 w 1930969"/>
                <a:gd name="connsiteY3" fmla="*/ 59605 h 690966"/>
                <a:gd name="connsiteX4" fmla="*/ 1920240 w 1930969"/>
                <a:gd name="connsiteY4" fmla="*/ 352213 h 690966"/>
                <a:gd name="connsiteX0" fmla="*/ 0 w 1920316"/>
                <a:gd name="connsiteY0" fmla="*/ 690541 h 690966"/>
                <a:gd name="connsiteX1" fmla="*/ 530352 w 1920316"/>
                <a:gd name="connsiteY1" fmla="*/ 425365 h 690966"/>
                <a:gd name="connsiteX2" fmla="*/ 1033272 w 1920316"/>
                <a:gd name="connsiteY2" fmla="*/ 32173 h 690966"/>
                <a:gd name="connsiteX3" fmla="*/ 1636776 w 1920316"/>
                <a:gd name="connsiteY3" fmla="*/ 59605 h 690966"/>
                <a:gd name="connsiteX4" fmla="*/ 1920240 w 1920316"/>
                <a:gd name="connsiteY4" fmla="*/ 352213 h 690966"/>
                <a:gd name="connsiteX0" fmla="*/ 0 w 1920240"/>
                <a:gd name="connsiteY0" fmla="*/ 658775 h 659200"/>
                <a:gd name="connsiteX1" fmla="*/ 530352 w 1920240"/>
                <a:gd name="connsiteY1" fmla="*/ 393599 h 659200"/>
                <a:gd name="connsiteX2" fmla="*/ 1033272 w 1920240"/>
                <a:gd name="connsiteY2" fmla="*/ 407 h 659200"/>
                <a:gd name="connsiteX3" fmla="*/ 1920240 w 1920240"/>
                <a:gd name="connsiteY3" fmla="*/ 320447 h 659200"/>
                <a:gd name="connsiteX0" fmla="*/ 0 w 1920240"/>
                <a:gd name="connsiteY0" fmla="*/ 640516 h 640934"/>
                <a:gd name="connsiteX1" fmla="*/ 530352 w 1920240"/>
                <a:gd name="connsiteY1" fmla="*/ 375340 h 640934"/>
                <a:gd name="connsiteX2" fmla="*/ 1188720 w 1920240"/>
                <a:gd name="connsiteY2" fmla="*/ 436 h 640934"/>
                <a:gd name="connsiteX3" fmla="*/ 1920240 w 1920240"/>
                <a:gd name="connsiteY3" fmla="*/ 302188 h 640934"/>
                <a:gd name="connsiteX0" fmla="*/ 0 w 1921137"/>
                <a:gd name="connsiteY0" fmla="*/ 643738 h 644156"/>
                <a:gd name="connsiteX1" fmla="*/ 530352 w 1921137"/>
                <a:gd name="connsiteY1" fmla="*/ 378562 h 644156"/>
                <a:gd name="connsiteX2" fmla="*/ 1188720 w 1921137"/>
                <a:gd name="connsiteY2" fmla="*/ 3658 h 644156"/>
                <a:gd name="connsiteX3" fmla="*/ 1920240 w 1921137"/>
                <a:gd name="connsiteY3" fmla="*/ 305410 h 644156"/>
                <a:gd name="connsiteX0" fmla="*/ 0 w 1893745"/>
                <a:gd name="connsiteY0" fmla="*/ 640386 h 640804"/>
                <a:gd name="connsiteX1" fmla="*/ 530352 w 1893745"/>
                <a:gd name="connsiteY1" fmla="*/ 375210 h 640804"/>
                <a:gd name="connsiteX2" fmla="*/ 1188720 w 1893745"/>
                <a:gd name="connsiteY2" fmla="*/ 306 h 640804"/>
                <a:gd name="connsiteX3" fmla="*/ 1892808 w 1893745"/>
                <a:gd name="connsiteY3" fmla="*/ 440087 h 640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3745" h="640804">
                  <a:moveTo>
                    <a:pt x="0" y="640386"/>
                  </a:moveTo>
                  <a:cubicBezTo>
                    <a:pt x="121920" y="650292"/>
                    <a:pt x="332232" y="481890"/>
                    <a:pt x="530352" y="375210"/>
                  </a:cubicBezTo>
                  <a:cubicBezTo>
                    <a:pt x="728472" y="268530"/>
                    <a:pt x="961644" y="-10507"/>
                    <a:pt x="1188720" y="306"/>
                  </a:cubicBezTo>
                  <a:cubicBezTo>
                    <a:pt x="1415796" y="11119"/>
                    <a:pt x="1918335" y="126524"/>
                    <a:pt x="1892808" y="440087"/>
                  </a:cubicBezTo>
                </a:path>
              </a:pathLst>
            </a:custGeom>
            <a:noFill/>
            <a:ln w="381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348C0BA-5A48-5142-8CFD-FB3414CDB430}"/>
              </a:ext>
            </a:extLst>
          </p:cNvPr>
          <p:cNvSpPr txBox="1"/>
          <p:nvPr/>
        </p:nvSpPr>
        <p:spPr>
          <a:xfrm>
            <a:off x="1120704" y="3188719"/>
            <a:ext cx="6902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but for now, we'll use the </a:t>
            </a:r>
            <a:r>
              <a:rPr lang="en-US" sz="2200" b="1" dirty="0"/>
              <a:t>t registers </a:t>
            </a:r>
            <a:r>
              <a:rPr lang="en-US" sz="2200" dirty="0"/>
              <a:t>to explain things.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1F9280-7FB0-FF4D-8C1A-EFBE0D50D1D3}"/>
              </a:ext>
            </a:extLst>
          </p:cNvPr>
          <p:cNvSpPr txBox="1"/>
          <p:nvPr/>
        </p:nvSpPr>
        <p:spPr>
          <a:xfrm>
            <a:off x="1011109" y="3756910"/>
            <a:ext cx="7140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/>
              <a:t>t0</a:t>
            </a:r>
            <a:r>
              <a:rPr lang="en-US" sz="2200" dirty="0"/>
              <a:t>, </a:t>
            </a:r>
            <a:r>
              <a:rPr lang="en-US" sz="2200" b="1" dirty="0"/>
              <a:t>t1</a:t>
            </a:r>
            <a:r>
              <a:rPr lang="en-US" sz="2200" dirty="0"/>
              <a:t>, and </a:t>
            </a:r>
            <a:r>
              <a:rPr lang="en-US" sz="2200" b="1" dirty="0"/>
              <a:t>t2</a:t>
            </a:r>
            <a:r>
              <a:rPr lang="en-US" sz="2200" dirty="0"/>
              <a:t> are like your right, left, and middle hands. </a:t>
            </a:r>
          </a:p>
          <a:p>
            <a:pPr algn="ctr"/>
            <a:r>
              <a:rPr lang="en-US" sz="2200" b="1" dirty="0">
                <a:solidFill>
                  <a:srgbClr val="FF0000"/>
                </a:solidFill>
              </a:rPr>
              <a:t>get used to using them!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35A129-6AF8-7249-BD3F-F1F7E95D63ED}"/>
              </a:ext>
            </a:extLst>
          </p:cNvPr>
          <p:cNvSpPr txBox="1"/>
          <p:nvPr/>
        </p:nvSpPr>
        <p:spPr>
          <a:xfrm>
            <a:off x="892300" y="4512328"/>
            <a:ext cx="7340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also, the </a:t>
            </a:r>
            <a:r>
              <a:rPr lang="en-US" sz="2200" b="1" dirty="0"/>
              <a:t>zero </a:t>
            </a:r>
            <a:r>
              <a:rPr lang="en-US" sz="2200" dirty="0"/>
              <a:t>register is pretty handy – it’s not really even</a:t>
            </a:r>
          </a:p>
          <a:p>
            <a:pPr algn="ctr"/>
            <a:r>
              <a:rPr lang="en-US" sz="2200" dirty="0"/>
              <a:t>a register. it always </a:t>
            </a:r>
            <a:r>
              <a:rPr lang="en-US" sz="2200" b="1" dirty="0"/>
              <a:t>contains the value 0.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3668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things in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495300"/>
          </a:xfrm>
        </p:spPr>
        <p:txBody>
          <a:bodyPr/>
          <a:lstStyle/>
          <a:p>
            <a:r>
              <a:rPr lang="en-US" dirty="0"/>
              <a:t>here are your first MIPS instructions, with pseudocode on the right: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28566" y="1028700"/>
            <a:ext cx="1957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t0 = </a:t>
            </a:r>
            <a:r>
              <a:rPr lang="en-US" sz="3600" i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t1 = </a:t>
            </a:r>
            <a:r>
              <a:rPr lang="en-US" sz="3600" i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1034594"/>
            <a:ext cx="24641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t0,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t1,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" y="2476500"/>
            <a:ext cx="8991600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li</a:t>
            </a:r>
            <a:r>
              <a:rPr lang="en-US" dirty="0"/>
              <a:t> stands for "load immediate." what does it look like it does?</a:t>
            </a:r>
          </a:p>
          <a:p>
            <a:pPr lvl="1"/>
            <a:r>
              <a:rPr lang="en-US" b="1" dirty="0"/>
              <a:t>load</a:t>
            </a:r>
            <a:r>
              <a:rPr lang="en-US" dirty="0"/>
              <a:t> means "put a value into a register."*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</a:t>
            </a:r>
            <a:r>
              <a:rPr lang="en-US" b="1" dirty="0">
                <a:solidFill>
                  <a:srgbClr val="FF0000"/>
                </a:solidFill>
              </a:rPr>
              <a:t> immediate</a:t>
            </a:r>
            <a:r>
              <a:rPr lang="en-US" dirty="0">
                <a:solidFill>
                  <a:srgbClr val="FF0000"/>
                </a:solidFill>
              </a:rPr>
              <a:t> is "a </a:t>
            </a:r>
            <a:r>
              <a:rPr lang="en-US" b="1" dirty="0">
                <a:solidFill>
                  <a:srgbClr val="FF0000"/>
                </a:solidFill>
              </a:rPr>
              <a:t>constant</a:t>
            </a:r>
            <a:r>
              <a:rPr lang="en-US" dirty="0">
                <a:solidFill>
                  <a:srgbClr val="FF0000"/>
                </a:solidFill>
              </a:rPr>
              <a:t> value written </a:t>
            </a:r>
            <a:r>
              <a:rPr lang="en-US" b="1" dirty="0">
                <a:solidFill>
                  <a:srgbClr val="FF0000"/>
                </a:solidFill>
              </a:rPr>
              <a:t>inside</a:t>
            </a:r>
            <a:r>
              <a:rPr lang="en-US" dirty="0">
                <a:solidFill>
                  <a:srgbClr val="FF0000"/>
                </a:solidFill>
              </a:rPr>
              <a:t> the instruction."</a:t>
            </a:r>
          </a:p>
          <a:p>
            <a:r>
              <a:rPr lang="en-US" dirty="0"/>
              <a:t>just like in Java, C, whatever: the </a:t>
            </a:r>
            <a:r>
              <a:rPr lang="en-US" b="1" dirty="0"/>
              <a:t>destination</a:t>
            </a:r>
            <a:r>
              <a:rPr lang="en-US" dirty="0"/>
              <a:t> is on the left.</a:t>
            </a:r>
          </a:p>
          <a:p>
            <a:pPr lvl="1"/>
            <a:r>
              <a:rPr lang="en-US" b="1" dirty="0"/>
              <a:t>destination</a:t>
            </a:r>
            <a:r>
              <a:rPr lang="en-US" dirty="0"/>
              <a:t> means "place where we put a value."</a:t>
            </a:r>
          </a:p>
          <a:p>
            <a:pPr lvl="1"/>
            <a:r>
              <a:rPr lang="en-US" dirty="0"/>
              <a:t>(the opposite is </a:t>
            </a:r>
            <a:r>
              <a:rPr lang="en-US" b="1" dirty="0"/>
              <a:t>source: </a:t>
            </a:r>
            <a:r>
              <a:rPr lang="en-US" dirty="0"/>
              <a:t>"place where we </a:t>
            </a:r>
            <a:r>
              <a:rPr lang="en-US" i="1" dirty="0"/>
              <a:t>get</a:t>
            </a:r>
            <a:r>
              <a:rPr lang="en-US" dirty="0"/>
              <a:t> a value from.")</a:t>
            </a:r>
          </a:p>
        </p:txBody>
      </p:sp>
    </p:spTree>
    <p:extLst>
      <p:ext uri="{BB962C8B-B14F-4D97-AF65-F5344CB8AC3E}">
        <p14:creationId xmlns:p14="http://schemas.microsoft.com/office/powerpoint/2010/main" val="186570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bldLvl="5"/>
      <p:bldP spid="16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2EF3-B2D2-8141-BF24-83D0BC33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load things into registers.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9B1DC-A4AA-2648-8E7F-63756064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26341"/>
          </a:xfrm>
        </p:spPr>
        <p:txBody>
          <a:bodyPr>
            <a:normAutofit/>
          </a:bodyPr>
          <a:lstStyle/>
          <a:p>
            <a:r>
              <a:rPr lang="en-US" dirty="0"/>
              <a:t>the verb that we use with registers is </a:t>
            </a:r>
            <a:r>
              <a:rPr lang="en-US" b="1" dirty="0"/>
              <a:t>load.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726AA-CFD1-564A-B5C2-A227C83F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F334C-BC08-564A-9D5B-9F384AF0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2BA19A-09BE-AA45-B3FB-1826922B599D}"/>
              </a:ext>
            </a:extLst>
          </p:cNvPr>
          <p:cNvGrpSpPr/>
          <p:nvPr/>
        </p:nvGrpSpPr>
        <p:grpSpPr>
          <a:xfrm>
            <a:off x="1143000" y="1262088"/>
            <a:ext cx="1679272" cy="1955162"/>
            <a:chOff x="1686354" y="1262088"/>
            <a:chExt cx="1679272" cy="1955162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E6515D52-35C4-6D4F-85BB-6E0C9A074D46}"/>
                </a:ext>
              </a:extLst>
            </p:cNvPr>
            <p:cNvSpPr/>
            <p:nvPr/>
          </p:nvSpPr>
          <p:spPr>
            <a:xfrm>
              <a:off x="1686354" y="1977856"/>
              <a:ext cx="1239394" cy="1239394"/>
            </a:xfrm>
            <a:prstGeom prst="cub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2C80EE-997E-F546-880A-D8683DBBCA1B}"/>
                </a:ext>
              </a:extLst>
            </p:cNvPr>
            <p:cNvSpPr txBox="1"/>
            <p:nvPr/>
          </p:nvSpPr>
          <p:spPr>
            <a:xfrm>
              <a:off x="2701650" y="1262088"/>
              <a:ext cx="5084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chemeClr val="accent3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</a:p>
          </p:txBody>
        </p:sp>
        <p:sp>
          <p:nvSpPr>
            <p:cNvPr id="9" name="Circular Arrow 8">
              <a:extLst>
                <a:ext uri="{FF2B5EF4-FFF2-40B4-BE49-F238E27FC236}">
                  <a16:creationId xmlns:a16="http://schemas.microsoft.com/office/drawing/2014/main" id="{C86F7606-EA66-8B42-B6BB-2D448FFD94B5}"/>
                </a:ext>
              </a:extLst>
            </p:cNvPr>
            <p:cNvSpPr/>
            <p:nvPr/>
          </p:nvSpPr>
          <p:spPr>
            <a:xfrm flipH="1">
              <a:off x="2037674" y="1512569"/>
              <a:ext cx="1327952" cy="1327952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85656"/>
                <a:gd name="adj5" fmla="val 125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CD324C-3CB9-FE47-9FAB-1F1FBE69BD40}"/>
              </a:ext>
            </a:extLst>
          </p:cNvPr>
          <p:cNvGrpSpPr/>
          <p:nvPr/>
        </p:nvGrpSpPr>
        <p:grpSpPr>
          <a:xfrm>
            <a:off x="5619269" y="1123585"/>
            <a:ext cx="2561124" cy="2093665"/>
            <a:chOff x="5619269" y="1123585"/>
            <a:chExt cx="2561124" cy="2093665"/>
          </a:xfrm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76C0116-51C0-7545-8FD1-2CDDCA3C7F9B}"/>
                </a:ext>
              </a:extLst>
            </p:cNvPr>
            <p:cNvSpPr/>
            <p:nvPr/>
          </p:nvSpPr>
          <p:spPr>
            <a:xfrm>
              <a:off x="5619269" y="1977856"/>
              <a:ext cx="1239394" cy="1239394"/>
            </a:xfrm>
            <a:prstGeom prst="cub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t2</a:t>
              </a:r>
            </a:p>
          </p:txBody>
        </p:sp>
        <p:sp>
          <p:nvSpPr>
            <p:cNvPr id="12" name="Circular Arrow 11">
              <a:extLst>
                <a:ext uri="{FF2B5EF4-FFF2-40B4-BE49-F238E27FC236}">
                  <a16:creationId xmlns:a16="http://schemas.microsoft.com/office/drawing/2014/main" id="{4C96D9B8-9101-574D-AE84-25B3443075FC}"/>
                </a:ext>
              </a:extLst>
            </p:cNvPr>
            <p:cNvSpPr/>
            <p:nvPr/>
          </p:nvSpPr>
          <p:spPr>
            <a:xfrm flipH="1">
              <a:off x="6059147" y="1512569"/>
              <a:ext cx="1327952" cy="1327952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85656"/>
                <a:gd name="adj5" fmla="val 125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2E03D2E-A142-FB45-9BC8-B7405070ABB3}"/>
                </a:ext>
              </a:extLst>
            </p:cNvPr>
            <p:cNvSpPr/>
            <p:nvPr/>
          </p:nvSpPr>
          <p:spPr>
            <a:xfrm>
              <a:off x="6761608" y="1123585"/>
              <a:ext cx="1418785" cy="9945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Memory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D7FF009-268C-8349-8649-D02EBE95C202}"/>
              </a:ext>
            </a:extLst>
          </p:cNvPr>
          <p:cNvSpPr txBox="1"/>
          <p:nvPr/>
        </p:nvSpPr>
        <p:spPr>
          <a:xfrm>
            <a:off x="294378" y="3340323"/>
            <a:ext cx="3134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t2,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200" dirty="0"/>
              <a:t> </a:t>
            </a:r>
            <a:r>
              <a:rPr lang="en-US" sz="2200" b="1" dirty="0"/>
              <a:t>loads </a:t>
            </a:r>
            <a:r>
              <a:rPr lang="en-US" sz="2200" dirty="0"/>
              <a:t>the constant 7 into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t2</a:t>
            </a:r>
            <a:r>
              <a:rPr lang="en-US" sz="22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43FF5B-C8F7-344E-9824-DA06DFB17596}"/>
              </a:ext>
            </a:extLst>
          </p:cNvPr>
          <p:cNvSpPr txBox="1"/>
          <p:nvPr/>
        </p:nvSpPr>
        <p:spPr>
          <a:xfrm>
            <a:off x="3972822" y="3344911"/>
            <a:ext cx="433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next time we’ll learn about </a:t>
            </a:r>
            <a:r>
              <a:rPr lang="en-US" sz="2200" b="1" dirty="0"/>
              <a:t>loading </a:t>
            </a:r>
            <a:r>
              <a:rPr lang="en-US" sz="2200" dirty="0"/>
              <a:t>values from memory, which means copying a value </a:t>
            </a:r>
            <a:r>
              <a:rPr lang="en-US" sz="2200" i="1" dirty="0"/>
              <a:t>from</a:t>
            </a:r>
            <a:r>
              <a:rPr lang="en-US" sz="2200" dirty="0"/>
              <a:t> memory </a:t>
            </a:r>
            <a:r>
              <a:rPr lang="en-US" sz="2200" i="1" dirty="0"/>
              <a:t>into </a:t>
            </a:r>
            <a:r>
              <a:rPr lang="en-US" sz="2200" dirty="0"/>
              <a:t>a register.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813F19-C307-0041-BF86-DA819E348340}"/>
              </a:ext>
            </a:extLst>
          </p:cNvPr>
          <p:cNvSpPr txBox="1"/>
          <p:nvPr/>
        </p:nvSpPr>
        <p:spPr>
          <a:xfrm>
            <a:off x="198638" y="4874905"/>
            <a:ext cx="8792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never ever say “</a:t>
            </a:r>
            <a:r>
              <a:rPr lang="en-US" sz="2200" b="1" i="1" dirty="0">
                <a:solidFill>
                  <a:srgbClr val="FF0000"/>
                </a:solidFill>
              </a:rPr>
              <a:t>store</a:t>
            </a:r>
            <a:r>
              <a:rPr lang="en-US" sz="2200" b="1" dirty="0">
                <a:solidFill>
                  <a:srgbClr val="FF0000"/>
                </a:solidFill>
              </a:rPr>
              <a:t> into a register.” that is the wrong verb.</a:t>
            </a:r>
          </a:p>
        </p:txBody>
      </p:sp>
    </p:spTree>
    <p:extLst>
      <p:ext uri="{BB962C8B-B14F-4D97-AF65-F5344CB8AC3E}">
        <p14:creationId xmlns:p14="http://schemas.microsoft.com/office/powerpoint/2010/main" val="2199426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08CC-5E12-CD48-BF2A-D0535F15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abhor a vacuum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4BDDF-336F-CC4A-800D-0BCC32CEC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every register and variable always holds </a:t>
            </a:r>
            <a:r>
              <a:rPr lang="en-US" b="1" i="1" dirty="0"/>
              <a:t>something.</a:t>
            </a:r>
          </a:p>
          <a:p>
            <a:pPr lvl="1"/>
            <a:r>
              <a:rPr lang="en-US" dirty="0"/>
              <a:t>when you put something in a register, it will stay there </a:t>
            </a:r>
            <a:r>
              <a:rPr lang="en-US" i="1" dirty="0"/>
              <a:t>forever…</a:t>
            </a:r>
          </a:p>
          <a:p>
            <a:pPr lvl="1"/>
            <a:r>
              <a:rPr lang="en-US" dirty="0"/>
              <a:t>until you put something </a:t>
            </a:r>
            <a:r>
              <a:rPr lang="en-US" i="1" dirty="0"/>
              <a:t>else</a:t>
            </a:r>
            <a:r>
              <a:rPr lang="en-US" dirty="0"/>
              <a:t> into it.</a:t>
            </a:r>
          </a:p>
          <a:p>
            <a:r>
              <a:rPr lang="en-US" dirty="0"/>
              <a:t>values are </a:t>
            </a:r>
            <a:r>
              <a:rPr lang="en-US" b="1" i="1" dirty="0"/>
              <a:t>always, always copied.</a:t>
            </a:r>
            <a:endParaRPr lang="en-US" dirty="0"/>
          </a:p>
          <a:p>
            <a:pPr lvl="1"/>
            <a:r>
              <a:rPr lang="en-US" dirty="0"/>
              <a:t>when you do this: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x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y = x;</a:t>
            </a:r>
          </a:p>
          <a:p>
            <a:pPr lvl="1"/>
            <a:r>
              <a:rPr lang="en-US" dirty="0"/>
              <a:t>x doesn't become "empty", does it?</a:t>
            </a:r>
          </a:p>
          <a:p>
            <a:pPr lvl="2"/>
            <a:r>
              <a:rPr lang="en-US" dirty="0"/>
              <a:t>no! we just have two </a:t>
            </a:r>
            <a:r>
              <a:rPr lang="en-US" i="1" dirty="0"/>
              <a:t>copies</a:t>
            </a:r>
            <a:r>
              <a:rPr lang="en-US" dirty="0"/>
              <a:t> of 10 now.</a:t>
            </a:r>
          </a:p>
          <a:p>
            <a:pPr lvl="1"/>
            <a:r>
              <a:rPr lang="en-US" dirty="0"/>
              <a:t>so how do we copy values from one register to another?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9D8E-55AA-FE4E-BE4D-5FD2CADE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73252-B9D8-3A47-9148-83B38816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1003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3C2B-E911-884B-9A65-F319AA4A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"copy?" No, that'd make too much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B6356-64F5-6747-A913-DA4A7FCF1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3428999"/>
          </a:xfrm>
        </p:spPr>
        <p:txBody>
          <a:bodyPr/>
          <a:lstStyle/>
          <a:p>
            <a:r>
              <a:rPr lang="en-US" dirty="0"/>
              <a:t>no, for some reason the instruction that </a:t>
            </a:r>
            <a:r>
              <a:rPr lang="en-US" b="1" dirty="0"/>
              <a:t>copies</a:t>
            </a:r>
            <a:r>
              <a:rPr lang="en-US" dirty="0"/>
              <a:t> values from one register to another is called </a:t>
            </a:r>
            <a:r>
              <a:rPr lang="en-US" b="1" dirty="0"/>
              <a:t>move:</a:t>
            </a:r>
          </a:p>
          <a:p>
            <a:endParaRPr lang="en-US" sz="2000" b="1" dirty="0"/>
          </a:p>
          <a:p>
            <a:pPr marL="774383" lvl="3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t0 = 10;</a:t>
            </a:r>
          </a:p>
          <a:p>
            <a:pPr marL="774383" lvl="3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t1, t0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t0; so t1 == 10 too</a:t>
            </a:r>
          </a:p>
          <a:p>
            <a:pPr marL="1028700" lvl="4" indent="0">
              <a:buNone/>
            </a:pPr>
            <a:endParaRPr lang="en-US" sz="20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do not read this as "move t1 into t0," I know it's tempting</a:t>
            </a:r>
          </a:p>
          <a:p>
            <a:pPr lvl="1"/>
            <a:r>
              <a:rPr lang="en-US" dirty="0"/>
              <a:t>the destination is on the left, remember? just like Java.</a:t>
            </a:r>
          </a:p>
          <a:p>
            <a:r>
              <a:rPr lang="en-US" dirty="0"/>
              <a:t>single-stepping in MARS is your friend! the lab covers it in detail.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31941-2E49-EB49-9696-30DAF72F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45E3A-AB89-1E42-AB6B-E44F1255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962B5F-D34D-9249-BDA8-11884193587E}"/>
              </a:ext>
            </a:extLst>
          </p:cNvPr>
          <p:cNvSpPr txBox="1"/>
          <p:nvPr/>
        </p:nvSpPr>
        <p:spPr>
          <a:xfrm>
            <a:off x="3733800" y="4610100"/>
            <a:ext cx="1109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register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67698C-6EAB-974A-BEAF-4E743E8023E5}"/>
              </a:ext>
            </a:extLst>
          </p:cNvPr>
          <p:cNvSpPr txBox="1"/>
          <p:nvPr/>
        </p:nvSpPr>
        <p:spPr>
          <a:xfrm>
            <a:off x="2286121" y="392430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constant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4C2697-D1D7-C44C-9379-0D07DF843D2F}"/>
              </a:ext>
            </a:extLst>
          </p:cNvPr>
          <p:cNvGrpSpPr/>
          <p:nvPr/>
        </p:nvGrpSpPr>
        <p:grpSpPr>
          <a:xfrm>
            <a:off x="3429000" y="4067145"/>
            <a:ext cx="614397" cy="619155"/>
            <a:chOff x="3429000" y="4067145"/>
            <a:chExt cx="614397" cy="619155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DFDC2AA-980A-184B-8F3F-6EA23569244B}"/>
                </a:ext>
              </a:extLst>
            </p:cNvPr>
            <p:cNvCxnSpPr/>
            <p:nvPr/>
          </p:nvCxnSpPr>
          <p:spPr>
            <a:xfrm>
              <a:off x="3429000" y="4324410"/>
              <a:ext cx="381000" cy="3618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418DDE-B188-2045-A308-E4F90FE9E604}"/>
                </a:ext>
              </a:extLst>
            </p:cNvPr>
            <p:cNvSpPr txBox="1"/>
            <p:nvPr/>
          </p:nvSpPr>
          <p:spPr>
            <a:xfrm>
              <a:off x="3576603" y="4067145"/>
              <a:ext cx="466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li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77C4790-EBFE-F042-8E3C-AC9D2A3A8AB7}"/>
              </a:ext>
            </a:extLst>
          </p:cNvPr>
          <p:cNvGrpSpPr/>
          <p:nvPr/>
        </p:nvGrpSpPr>
        <p:grpSpPr>
          <a:xfrm>
            <a:off x="4282026" y="4605912"/>
            <a:ext cx="1614648" cy="410648"/>
            <a:chOff x="4282026" y="4605912"/>
            <a:chExt cx="1614648" cy="4106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D2B369-EFD3-764B-A3C0-F5BB94344246}"/>
                </a:ext>
              </a:extLst>
            </p:cNvPr>
            <p:cNvSpPr txBox="1"/>
            <p:nvPr/>
          </p:nvSpPr>
          <p:spPr>
            <a:xfrm>
              <a:off x="5147751" y="4605912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move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8213AF3-AB17-4E42-A03A-801B7B17D721}"/>
                </a:ext>
              </a:extLst>
            </p:cNvPr>
            <p:cNvCxnSpPr>
              <a:cxnSpLocks/>
              <a:stCxn id="6" idx="2"/>
              <a:endCxn id="6" idx="0"/>
            </p:cNvCxnSpPr>
            <p:nvPr/>
          </p:nvCxnSpPr>
          <p:spPr>
            <a:xfrm rot="5400000" flipH="1">
              <a:off x="4088321" y="4810155"/>
              <a:ext cx="400110" cy="12700"/>
            </a:xfrm>
            <a:prstGeom prst="curvedConnector5">
              <a:avLst>
                <a:gd name="adj1" fmla="val -57134"/>
                <a:gd name="adj2" fmla="val -5705614"/>
                <a:gd name="adj3" fmla="val 157134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658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2F12-1C95-FD45-9F36-DCEA69661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MIPS ISA: Math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26F8C-6FF0-8147-9B8C-BEE0D3CE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C9399-4192-DC4E-BB76-18B49AD8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51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from here on out, I am expecting that you have done lab 0!</a:t>
            </a:r>
          </a:p>
          <a:p>
            <a:pPr lvl="1"/>
            <a:r>
              <a:rPr lang="en-US" dirty="0"/>
              <a:t>so I expect that you know how to send code </a:t>
            </a:r>
            <a:r>
              <a:rPr lang="en-US" i="1" dirty="0"/>
              <a:t>as text</a:t>
            </a:r>
            <a:r>
              <a:rPr lang="en-US" dirty="0"/>
              <a:t> and send screenshots of things that aren’t code… and you know exactly where to look if you forget!</a:t>
            </a:r>
          </a:p>
          <a:p>
            <a:pPr lvl="2"/>
            <a:r>
              <a:rPr lang="en-US" dirty="0"/>
              <a:t>(you look at lab 0.)</a:t>
            </a:r>
          </a:p>
          <a:p>
            <a:pPr lvl="2"/>
            <a:r>
              <a:rPr lang="en-US" dirty="0"/>
              <a:t>also,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C64BCD-D84D-1941-8816-2592443A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47900"/>
            <a:ext cx="3381541" cy="281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F5EB-A632-E14D-AADB-86542ADD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"compute" in "computer"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A29DC-9AD6-9E49-B639-27B68E7E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Java, you use operators to do math: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 - * / %</a:t>
            </a:r>
          </a:p>
          <a:p>
            <a:r>
              <a:rPr lang="en-US" dirty="0"/>
              <a:t>each operator has a corresponding instruction in MIPS:</a:t>
            </a:r>
          </a:p>
          <a:p>
            <a:pPr marL="258605" lvl="1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t2, t0, t1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t2 = t0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t1</a:t>
            </a:r>
          </a:p>
          <a:p>
            <a:pPr marL="258605" lvl="1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t2, t2,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t2 = t2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   (or, t2--)</a:t>
            </a:r>
          </a:p>
          <a:p>
            <a:pPr marL="258605" lvl="1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t2, t2, t0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t2 = t2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t0  (or, t2 *= t0)</a:t>
            </a:r>
          </a:p>
          <a:p>
            <a:pPr marL="258605" lvl="1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t2, t1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t2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t1</a:t>
            </a:r>
          </a:p>
          <a:p>
            <a:pPr marL="258605" lvl="1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t2,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t0 = t2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/>
              <a:t>things to note:</a:t>
            </a:r>
          </a:p>
          <a:p>
            <a:pPr lvl="1"/>
            <a:r>
              <a:rPr lang="en-US" dirty="0"/>
              <a:t>the destination is on the left, as always.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last operand </a:t>
            </a:r>
            <a:r>
              <a:rPr lang="en-US" dirty="0"/>
              <a:t>can be </a:t>
            </a:r>
            <a:r>
              <a:rPr lang="en-US" b="1" dirty="0"/>
              <a:t>a register </a:t>
            </a:r>
            <a:r>
              <a:rPr lang="en-US" b="1" i="1" dirty="0">
                <a:solidFill>
                  <a:srgbClr val="00B050"/>
                </a:solidFill>
              </a:rPr>
              <a:t>or a constant (immediate)!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same register </a:t>
            </a:r>
            <a:r>
              <a:rPr lang="en-US" dirty="0"/>
              <a:t>can be used as </a:t>
            </a:r>
            <a:r>
              <a:rPr lang="en-US" b="1" dirty="0"/>
              <a:t>both</a:t>
            </a:r>
            <a:r>
              <a:rPr lang="en-US" dirty="0"/>
              <a:t> destination </a:t>
            </a:r>
            <a:r>
              <a:rPr lang="en-US" i="1" dirty="0"/>
              <a:t>and</a:t>
            </a:r>
            <a:r>
              <a:rPr lang="en-US" dirty="0"/>
              <a:t> source.</a:t>
            </a:r>
          </a:p>
          <a:p>
            <a:pPr lvl="1"/>
            <a:r>
              <a:rPr lang="en-US" dirty="0"/>
              <a:t>"rem" is short for "remainder," which is what modulo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/>
              <a:t> gives you.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51467-D9E3-1647-BD1D-FAF588CD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D5C79-D595-7E46-A1C0-9193F6A2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1706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0EEF4-52ED-2D43-A091-77BFD161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5FD6-C0AD-CB4E-ADEC-68FC5970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say we wanted to do the equivalent of </a:t>
            </a:r>
            <a:r>
              <a:rPr lang="en-US" i="1" dirty="0"/>
              <a:t>this: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t1 = (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+ t0 *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 /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en-US" b="1" dirty="0"/>
              <a:t>what rules do we use to decide the order of operations?</a:t>
            </a:r>
          </a:p>
          <a:p>
            <a:pPr lvl="1"/>
            <a:r>
              <a:rPr lang="en-US" dirty="0"/>
              <a:t>uh, the order of operations 🙃 </a:t>
            </a:r>
          </a:p>
          <a:p>
            <a:r>
              <a:rPr lang="en-US" dirty="0"/>
              <a:t>so </a:t>
            </a:r>
            <a:r>
              <a:rPr lang="en-US" b="1" dirty="0"/>
              <a:t>how many operations</a:t>
            </a:r>
            <a:r>
              <a:rPr lang="en-US" dirty="0"/>
              <a:t> are there in this code? </a:t>
            </a:r>
          </a:p>
          <a:p>
            <a:pPr lvl="1"/>
            <a:r>
              <a:rPr lang="en-US" b="1" dirty="0"/>
              <a:t>what are they? </a:t>
            </a:r>
          </a:p>
          <a:p>
            <a:pPr lvl="1"/>
            <a:r>
              <a:rPr lang="en-US" dirty="0"/>
              <a:t>what </a:t>
            </a:r>
            <a:r>
              <a:rPr lang="en-US" b="1" dirty="0"/>
              <a:t>order</a:t>
            </a:r>
            <a:r>
              <a:rPr lang="en-US" dirty="0"/>
              <a:t> are they supposed to happen?</a:t>
            </a:r>
          </a:p>
          <a:p>
            <a:r>
              <a:rPr lang="en-US" dirty="0"/>
              <a:t>our </a:t>
            </a:r>
            <a:r>
              <a:rPr lang="en-US" dirty="0" err="1"/>
              <a:t>asm</a:t>
            </a:r>
            <a:r>
              <a:rPr lang="en-US" dirty="0"/>
              <a:t> is going to look something like: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, 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,   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  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en-US" dirty="0"/>
              <a:t>what goes in the blanks though??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F8BA0-F259-1C44-AE06-D994A594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36A2E-A0EE-0E43-BE35-475E3B08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421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F6A2-2DC4-FB43-9B79-9F651EFAA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snowball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067E-F7FB-7747-BD2E-153FDB7A7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like to think of it like making a snowball. </a:t>
            </a:r>
            <a:r>
              <a:rPr lang="en-US" sz="1400" dirty="0"/>
              <a:t>or a play </a:t>
            </a:r>
            <a:r>
              <a:rPr lang="en-US" sz="1400" dirty="0" err="1"/>
              <a:t>doh</a:t>
            </a:r>
            <a:r>
              <a:rPr lang="en-US" sz="1400" dirty="0"/>
              <a:t> ball. </a:t>
            </a:r>
            <a:r>
              <a:rPr lang="en-US" sz="1100" dirty="0"/>
              <a:t>or a cookie. </a:t>
            </a:r>
            <a:r>
              <a:rPr lang="en-US" sz="900" dirty="0"/>
              <a:t>or a </a:t>
            </a:r>
            <a:r>
              <a:rPr lang="en-US" sz="900" dirty="0" err="1"/>
              <a:t>katamari</a:t>
            </a:r>
            <a:r>
              <a:rPr lang="en-US" sz="900" dirty="0"/>
              <a:t>. 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t1</a:t>
            </a:r>
            <a:r>
              <a:rPr lang="en-US" dirty="0"/>
              <a:t> is the register that we want the value to ultimately end up in…</a:t>
            </a:r>
          </a:p>
          <a:p>
            <a:pPr lvl="1"/>
            <a:r>
              <a:rPr lang="en-US" dirty="0"/>
              <a:t>so let's use it for all the intermediate steps!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t1 = (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+ t0 *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 /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lvl="1"/>
            <a:r>
              <a:rPr lang="en-US" dirty="0"/>
              <a:t>becomes…</a:t>
            </a:r>
            <a:endParaRPr lang="en-US" sz="2000" dirty="0"/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t0 * 2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t1,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3 + t0 * 2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t1,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(3 + t0 * 2) / 7</a:t>
            </a:r>
          </a:p>
          <a:p>
            <a:r>
              <a:rPr lang="en-US" dirty="0"/>
              <a:t>notice how the value </a:t>
            </a:r>
            <a:r>
              <a:rPr lang="en-US" b="1" dirty="0"/>
              <a:t>accumulates </a:t>
            </a:r>
            <a:r>
              <a:rPr lang="en-US" dirty="0"/>
              <a:t>or "builds up" in t1.</a:t>
            </a:r>
          </a:p>
          <a:p>
            <a:pPr lvl="1"/>
            <a:r>
              <a:rPr lang="en-US" dirty="0"/>
              <a:t>this is a super common pattern when doing math in </a:t>
            </a:r>
            <a:r>
              <a:rPr lang="en-US" dirty="0" err="1"/>
              <a:t>asm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putting comments like this on your code is super helpful for keeping track of what is actually </a:t>
            </a:r>
            <a:r>
              <a:rPr lang="en-US" i="1" dirty="0"/>
              <a:t>in</a:t>
            </a:r>
            <a:r>
              <a:rPr lang="en-US" dirty="0"/>
              <a:t> the registers.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F5578-297A-184D-9D82-713F3B38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A0270-D654-9145-BF6D-9D2CF761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0577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6EFE-46AD-6C43-BB04-3E0AF6DE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register do I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B47C7-06EE-EF4E-9239-DC6DA8F7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209799"/>
          </a:xfrm>
        </p:spPr>
        <p:txBody>
          <a:bodyPr/>
          <a:lstStyle/>
          <a:p>
            <a:r>
              <a:rPr lang="en-US" dirty="0"/>
              <a:t>first, the CPU </a:t>
            </a:r>
            <a:r>
              <a:rPr lang="en-US" b="1" dirty="0"/>
              <a:t>does not care</a:t>
            </a:r>
            <a:r>
              <a:rPr lang="en-US" dirty="0"/>
              <a:t> which registers you use. </a:t>
            </a:r>
            <a:r>
              <a:rPr lang="en-US" b="1" dirty="0">
                <a:solidFill>
                  <a:srgbClr val="00B050"/>
                </a:solidFill>
              </a:rPr>
              <a:t>all registers can be used in all instructions. </a:t>
            </a:r>
            <a:r>
              <a:rPr lang="en-US" dirty="0"/>
              <a:t>the names are for </a:t>
            </a:r>
            <a:r>
              <a:rPr lang="en-US" i="1" dirty="0"/>
              <a:t>us, </a:t>
            </a:r>
            <a:r>
              <a:rPr lang="en-US" dirty="0"/>
              <a:t>not the CPU.</a:t>
            </a:r>
          </a:p>
          <a:p>
            <a:r>
              <a:rPr lang="en-US" dirty="0"/>
              <a:t>second, as the previous slide showed, the “final destination” register is a good choice to use for </a:t>
            </a:r>
            <a:r>
              <a:rPr lang="en-US" b="1" dirty="0"/>
              <a:t>intermediate values.</a:t>
            </a:r>
          </a:p>
          <a:p>
            <a:r>
              <a:rPr lang="en-US" dirty="0"/>
              <a:t>and third, </a:t>
            </a:r>
            <a:r>
              <a:rPr lang="en-US" b="1" dirty="0">
                <a:solidFill>
                  <a:srgbClr val="00B050"/>
                </a:solidFill>
              </a:rPr>
              <a:t>it’s okay to reuse registers. </a:t>
            </a:r>
            <a:r>
              <a:rPr lang="en-US" dirty="0"/>
              <a:t>you </a:t>
            </a:r>
            <a:r>
              <a:rPr lang="en-US" i="1" dirty="0"/>
              <a:t>have</a:t>
            </a:r>
            <a:r>
              <a:rPr lang="en-US" dirty="0"/>
              <a:t> to! there aren’t very many! remember: </a:t>
            </a:r>
            <a:r>
              <a:rPr lang="en-US" i="1" dirty="0"/>
              <a:t>hands.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29F86-F7F6-624F-89DB-A8B85C2B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D431F-4967-C14E-B2D8-BA80DCF6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709DD-1E03-9F40-9879-493CD62AA7E1}"/>
              </a:ext>
            </a:extLst>
          </p:cNvPr>
          <p:cNvSpPr txBox="1"/>
          <p:nvPr/>
        </p:nvSpPr>
        <p:spPr>
          <a:xfrm>
            <a:off x="1279187" y="26289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t2,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t3, t2,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t4, t3,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t4,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CEC83-FADF-9845-8FA0-20AB279F425A}"/>
              </a:ext>
            </a:extLst>
          </p:cNvPr>
          <p:cNvSpPr txBox="1"/>
          <p:nvPr/>
        </p:nvSpPr>
        <p:spPr>
          <a:xfrm>
            <a:off x="5562600" y="26289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t1,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t1,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t1, t1,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5BD3D0-7D2E-E345-91AC-94B2F12A1017}"/>
              </a:ext>
            </a:extLst>
          </p:cNvPr>
          <p:cNvSpPr txBox="1"/>
          <p:nvPr/>
        </p:nvSpPr>
        <p:spPr>
          <a:xfrm>
            <a:off x="225357" y="4226998"/>
            <a:ext cx="4346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</a:t>
            </a:r>
            <a:r>
              <a:rPr lang="en-US" sz="2200" i="1" dirty="0"/>
              <a:t>works, </a:t>
            </a:r>
            <a:r>
              <a:rPr lang="en-US" sz="2200" dirty="0"/>
              <a:t>but it uses a lot of registers. </a:t>
            </a:r>
            <a:r>
              <a:rPr lang="en-US" sz="2200" b="1" dirty="0">
                <a:solidFill>
                  <a:srgbClr val="FF0000"/>
                </a:solidFill>
              </a:rPr>
              <a:t>more registers = more to remember = more mistakes.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76BCA2-DEF6-164B-AC10-79EAC4D9E3EC}"/>
              </a:ext>
            </a:extLst>
          </p:cNvPr>
          <p:cNvSpPr txBox="1"/>
          <p:nvPr/>
        </p:nvSpPr>
        <p:spPr>
          <a:xfrm>
            <a:off x="4961108" y="4226998"/>
            <a:ext cx="3649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challenge yourself to “solve” the code using </a:t>
            </a:r>
            <a:r>
              <a:rPr lang="en-US" sz="2200" b="1" dirty="0">
                <a:solidFill>
                  <a:srgbClr val="00B050"/>
                </a:solidFill>
              </a:rPr>
              <a:t>as few registers as possible.</a:t>
            </a:r>
          </a:p>
        </p:txBody>
      </p:sp>
    </p:spTree>
    <p:extLst>
      <p:ext uri="{BB962C8B-B14F-4D97-AF65-F5344CB8AC3E}">
        <p14:creationId xmlns:p14="http://schemas.microsoft.com/office/powerpoint/2010/main" val="291276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BC71-646C-434B-B90A-7E62CB63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82C5-3A7C-F245-A7E6-C05ECD4B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time, let’s practice by trying to translate these: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a0 = 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 t0) %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v0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– t0</a:t>
            </a:r>
          </a:p>
          <a:p>
            <a:pPr lvl="1"/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s0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/ (t0 *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–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/>
              <a:t>there’s more practice on the Exercises page!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17F70-87B8-3942-AA92-FAA6508E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FF50C-CCAF-734C-8B49-AACAB5C5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882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225021"/>
          </a:xfrm>
        </p:spPr>
        <p:txBody>
          <a:bodyPr/>
          <a:lstStyle/>
          <a:p>
            <a:r>
              <a:rPr lang="en-US" dirty="0"/>
              <a:t>Machine and</a:t>
            </a:r>
            <a:br>
              <a:rPr lang="en-US" dirty="0"/>
            </a:br>
            <a:r>
              <a:rPr lang="en-US" dirty="0"/>
              <a:t>Assembly Languages</a:t>
            </a:r>
            <a:br>
              <a:rPr lang="en-US" dirty="0"/>
            </a:br>
            <a:r>
              <a:rPr lang="en-US" sz="1200" dirty="0">
                <a:solidFill>
                  <a:srgbClr val="FFFFFF"/>
                </a:solidFill>
              </a:rPr>
              <a:t>Finish by :35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805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in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if humans and computers communicate, there's a disconnect.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Shape 156" descr="Image result for mainframe"/>
          <p:cNvPicPr preferRelativeResize="0"/>
          <p:nvPr/>
        </p:nvPicPr>
        <p:blipFill rotWithShape="1">
          <a:blip r:embed="rId3">
            <a:alphaModFix/>
          </a:blip>
          <a:srcRect l="2341" r="46866" b="7183"/>
          <a:stretch/>
        </p:blipFill>
        <p:spPr>
          <a:xfrm>
            <a:off x="1447800" y="1313090"/>
            <a:ext cx="1744724" cy="241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ular Callout 10"/>
          <p:cNvSpPr/>
          <p:nvPr/>
        </p:nvSpPr>
        <p:spPr>
          <a:xfrm>
            <a:off x="3352800" y="1247711"/>
            <a:ext cx="2354324" cy="990600"/>
          </a:xfrm>
          <a:prstGeom prst="wedgeRectCallout">
            <a:avLst>
              <a:gd name="adj1" fmla="val 77932"/>
              <a:gd name="adj2" fmla="val 513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a typeface="Consolas" charset="0"/>
                <a:cs typeface="Consolas" charset="0"/>
              </a:rPr>
              <a:t>how much is a pack of </a:t>
            </a:r>
            <a:r>
              <a:rPr lang="en-US" sz="1600" dirty="0" err="1">
                <a:solidFill>
                  <a:schemeClr val="tx1"/>
                </a:solidFill>
                <a:ea typeface="Consolas" charset="0"/>
                <a:cs typeface="Consolas" charset="0"/>
              </a:rPr>
              <a:t>oreos</a:t>
            </a:r>
            <a:r>
              <a:rPr lang="en-US" sz="1600" dirty="0">
                <a:solidFill>
                  <a:schemeClr val="tx1"/>
                </a:solidFill>
                <a:ea typeface="Consolas" charset="0"/>
                <a:cs typeface="Consolas" charset="0"/>
              </a:rPr>
              <a:t> at giant eagle?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3352800" y="2453887"/>
            <a:ext cx="2354324" cy="990600"/>
          </a:xfrm>
          <a:prstGeom prst="wedgeRectCallout">
            <a:avLst>
              <a:gd name="adj1" fmla="val -80541"/>
              <a:gd name="adj2" fmla="val -409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1000100111110100000000000010001101111111000001000000101110110001100001000010001000??????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2739" y="911304"/>
            <a:ext cx="33571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humans are good at language, and </a:t>
            </a:r>
            <a:r>
              <a:rPr lang="en-US" sz="2200" b="1" dirty="0"/>
              <a:t>suck</a:t>
            </a:r>
            <a:r>
              <a:rPr lang="en-US" sz="2200" dirty="0"/>
              <a:t> at logic and 1s and 0s.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4074071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so, we've built many </a:t>
            </a:r>
            <a:r>
              <a:rPr lang="en-US" sz="2200" b="1" dirty="0"/>
              <a:t>layers of abstraction</a:t>
            </a:r>
            <a:r>
              <a:rPr lang="en-US" sz="2200" dirty="0"/>
              <a:t> on these patterns of bits to bridge the gap.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01849F-1FF9-1A44-8D58-A8925A48C796}"/>
              </a:ext>
            </a:extLst>
          </p:cNvPr>
          <p:cNvGrpSpPr/>
          <p:nvPr/>
        </p:nvGrpSpPr>
        <p:grpSpPr>
          <a:xfrm>
            <a:off x="6324626" y="2144297"/>
            <a:ext cx="911757" cy="911757"/>
            <a:chOff x="5748995" y="2936241"/>
            <a:chExt cx="1626668" cy="162666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62282F3-CEE4-7A49-A56D-EAD833333C96}"/>
                </a:ext>
              </a:extLst>
            </p:cNvPr>
            <p:cNvSpPr/>
            <p:nvPr/>
          </p:nvSpPr>
          <p:spPr>
            <a:xfrm>
              <a:off x="5748995" y="2936241"/>
              <a:ext cx="1626668" cy="162666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FC7B3A-F63A-5F43-807E-38446959A27E}"/>
                </a:ext>
              </a:extLst>
            </p:cNvPr>
            <p:cNvSpPr/>
            <p:nvPr/>
          </p:nvSpPr>
          <p:spPr>
            <a:xfrm>
              <a:off x="5968783" y="3455736"/>
              <a:ext cx="191456" cy="1914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93B0748-B7EC-4D40-B32F-5C6CA85F3766}"/>
                </a:ext>
              </a:extLst>
            </p:cNvPr>
            <p:cNvSpPr/>
            <p:nvPr/>
          </p:nvSpPr>
          <p:spPr>
            <a:xfrm>
              <a:off x="6676501" y="3455736"/>
              <a:ext cx="191456" cy="1914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Block Arc 19">
              <a:extLst>
                <a:ext uri="{FF2B5EF4-FFF2-40B4-BE49-F238E27FC236}">
                  <a16:creationId xmlns:a16="http://schemas.microsoft.com/office/drawing/2014/main" id="{8C0CC0C3-53F8-D64D-9D5C-BFED5FB02B0E}"/>
                </a:ext>
              </a:extLst>
            </p:cNvPr>
            <p:cNvSpPr/>
            <p:nvPr/>
          </p:nvSpPr>
          <p:spPr>
            <a:xfrm rot="10800000">
              <a:off x="6012686" y="3116969"/>
              <a:ext cx="803710" cy="803710"/>
            </a:xfrm>
            <a:prstGeom prst="blockArc">
              <a:avLst>
                <a:gd name="adj1" fmla="val 12722426"/>
                <a:gd name="adj2" fmla="val 19601697"/>
                <a:gd name="adj3" fmla="val 1292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C09EC80-91A8-4F4F-A4B9-770B4AE2ED32}"/>
              </a:ext>
            </a:extLst>
          </p:cNvPr>
          <p:cNvSpPr txBox="1"/>
          <p:nvPr/>
        </p:nvSpPr>
        <p:spPr>
          <a:xfrm>
            <a:off x="461501" y="3715131"/>
            <a:ext cx="3043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computers are good at logic and 1s and 0s, and </a:t>
            </a:r>
            <a:r>
              <a:rPr lang="en-US" sz="2200" b="1" dirty="0"/>
              <a:t>suck</a:t>
            </a:r>
            <a:r>
              <a:rPr lang="en-US" sz="2200" dirty="0"/>
              <a:t> at language.</a:t>
            </a:r>
          </a:p>
        </p:txBody>
      </p:sp>
    </p:spTree>
    <p:extLst>
      <p:ext uri="{BB962C8B-B14F-4D97-AF65-F5344CB8AC3E}">
        <p14:creationId xmlns:p14="http://schemas.microsoft.com/office/powerpoint/2010/main" val="3720467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2" grpId="0"/>
      <p:bldP spid="1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F2D0-CE10-C24B-BDE0-8F66BE29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and low-level languages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7BCE3-5B5C-8D4B-8773-BC4023F6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F7D35-5255-584A-A37D-0491FF99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DE913F-44E9-684B-9977-445CF9820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95624"/>
              </p:ext>
            </p:extLst>
          </p:nvPr>
        </p:nvGraphicFramePr>
        <p:xfrm>
          <a:off x="5000564" y="1495124"/>
          <a:ext cx="3026750" cy="3800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Human language</a:t>
                      </a:r>
                    </a:p>
                  </a:txBody>
                  <a:tcPr>
                    <a:solidFill>
                      <a:srgbClr val="599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Siri, Alexa</a:t>
                      </a:r>
                    </a:p>
                  </a:txBody>
                  <a:tcPr>
                    <a:solidFill>
                      <a:srgbClr val="78A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HTML, CSS, SQL</a:t>
                      </a:r>
                    </a:p>
                  </a:txBody>
                  <a:tcPr>
                    <a:solidFill>
                      <a:srgbClr val="9BC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JavaScript, Python</a:t>
                      </a:r>
                    </a:p>
                  </a:txBody>
                  <a:tcPr>
                    <a:solidFill>
                      <a:srgbClr val="BB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C++, Java</a:t>
                      </a:r>
                    </a:p>
                  </a:txBody>
                  <a:tcPr>
                    <a:solidFill>
                      <a:srgbClr val="D4D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</a:t>
                      </a:r>
                    </a:p>
                  </a:txBody>
                  <a:tcPr>
                    <a:solidFill>
                      <a:srgbClr val="E1B7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Assembly language</a:t>
                      </a:r>
                    </a:p>
                  </a:txBody>
                  <a:tcPr>
                    <a:solidFill>
                      <a:srgbClr val="D975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Machine language</a:t>
                      </a:r>
                    </a:p>
                  </a:txBody>
                  <a:tcPr>
                    <a:solidFill>
                      <a:srgbClr val="CE41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6E27F1A-846F-7742-9118-37BD3C54311C}"/>
              </a:ext>
            </a:extLst>
          </p:cNvPr>
          <p:cNvSpPr txBox="1"/>
          <p:nvPr/>
        </p:nvSpPr>
        <p:spPr>
          <a:xfrm rot="5400000">
            <a:off x="7330662" y="2039375"/>
            <a:ext cx="1824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high-level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02B5D2-AC80-4E45-95C9-88EE2197654D}"/>
              </a:ext>
            </a:extLst>
          </p:cNvPr>
          <p:cNvSpPr txBox="1"/>
          <p:nvPr/>
        </p:nvSpPr>
        <p:spPr>
          <a:xfrm rot="5400000">
            <a:off x="7330662" y="4396962"/>
            <a:ext cx="1824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low-level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D6A53-BCE9-E44F-B6F3-0EFC01F30ADC}"/>
              </a:ext>
            </a:extLst>
          </p:cNvPr>
          <p:cNvSpPr txBox="1"/>
          <p:nvPr/>
        </p:nvSpPr>
        <p:spPr>
          <a:xfrm>
            <a:off x="788314" y="1495124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high-level languages (HLLs) </a:t>
            </a:r>
            <a:r>
              <a:rPr lang="en-US" sz="2200" i="1" dirty="0"/>
              <a:t>describe</a:t>
            </a:r>
            <a:r>
              <a:rPr lang="en-US" sz="2200" dirty="0"/>
              <a:t> what to do while leaving the details unspecified.</a:t>
            </a:r>
            <a:endParaRPr lang="en-US" sz="2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21C091-4C57-2F48-BF50-E7F86A04168D}"/>
              </a:ext>
            </a:extLst>
          </p:cNvPr>
          <p:cNvSpPr txBox="1"/>
          <p:nvPr/>
        </p:nvSpPr>
        <p:spPr>
          <a:xfrm>
            <a:off x="788314" y="4187904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low-level languages </a:t>
            </a:r>
            <a:r>
              <a:rPr lang="en-US" sz="2200" dirty="0"/>
              <a:t>list exactly what sequence of steps the computer should perform.</a:t>
            </a:r>
            <a:endParaRPr lang="en-US" sz="2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48FBD9-34A8-1144-A570-6F6B7519292A}"/>
              </a:ext>
            </a:extLst>
          </p:cNvPr>
          <p:cNvSpPr txBox="1"/>
          <p:nvPr/>
        </p:nvSpPr>
        <p:spPr>
          <a:xfrm>
            <a:off x="1752600" y="555124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/>
              <a:t>all </a:t>
            </a:r>
            <a:r>
              <a:rPr lang="en-US" sz="2200" b="1" dirty="0"/>
              <a:t>languages </a:t>
            </a:r>
            <a:r>
              <a:rPr lang="en-US" sz="2200" dirty="0"/>
              <a:t>are used to encode our thought processes in symbolic form.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1903580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and Machine Language</a:t>
            </a:r>
            <a:endParaRPr lang="en" dirty="0"/>
          </a:p>
        </p:txBody>
      </p:sp>
      <p:sp>
        <p:nvSpPr>
          <p:cNvPr id="222" name="Shape 22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" b="1" dirty="0">
                <a:solidFill>
                  <a:srgbClr val="FF0000"/>
                </a:solidFill>
              </a:rPr>
              <a:t>instruction</a:t>
            </a:r>
            <a:r>
              <a:rPr lang="en" dirty="0">
                <a:solidFill>
                  <a:srgbClr val="FF0000"/>
                </a:solidFill>
              </a:rPr>
              <a:t> is a </a:t>
            </a:r>
            <a:r>
              <a:rPr lang="en" b="1" dirty="0">
                <a:solidFill>
                  <a:srgbClr val="FF0000"/>
                </a:solidFill>
              </a:rPr>
              <a:t>single command</a:t>
            </a:r>
            <a:r>
              <a:rPr lang="en" dirty="0">
                <a:solidFill>
                  <a:srgbClr val="FF0000"/>
                </a:solidFill>
              </a:rPr>
              <a:t> to a computer.</a:t>
            </a:r>
          </a:p>
          <a:p>
            <a:r>
              <a:rPr lang="en" dirty="0"/>
              <a:t>it says </a:t>
            </a:r>
            <a:r>
              <a:rPr lang="en" i="1" dirty="0"/>
              <a:t>what to do</a:t>
            </a:r>
            <a:r>
              <a:rPr lang="en" dirty="0"/>
              <a:t> and </a:t>
            </a:r>
            <a:r>
              <a:rPr lang="en" i="1" dirty="0"/>
              <a:t>what things to do it to.</a:t>
            </a:r>
          </a:p>
          <a:p>
            <a:pPr lvl="1"/>
            <a:r>
              <a:rPr lang="en" dirty="0"/>
              <a:t>like a verb and its objects.</a:t>
            </a:r>
          </a:p>
          <a:p>
            <a:pPr lvl="1"/>
            <a:r>
              <a:rPr lang="en" dirty="0"/>
              <a:t>"add X and Y and put the sum into Z."</a:t>
            </a:r>
          </a:p>
          <a:p>
            <a:pPr lvl="1"/>
            <a:r>
              <a:rPr lang="en-US" dirty="0"/>
              <a:t>"copy X into Y."</a:t>
            </a:r>
          </a:p>
          <a:p>
            <a:pPr lvl="1"/>
            <a:r>
              <a:rPr lang="en-US" dirty="0"/>
              <a:t>"go to step 4."</a:t>
            </a:r>
          </a:p>
          <a:p>
            <a:pPr lvl="1"/>
            <a:r>
              <a:rPr lang="en-US" dirty="0"/>
              <a:t>"if X is equal to Y, go to step 7."</a:t>
            </a:r>
          </a:p>
          <a:p>
            <a:r>
              <a:rPr lang="en-US" b="1" dirty="0">
                <a:solidFill>
                  <a:srgbClr val="FF0000"/>
                </a:solidFill>
              </a:rPr>
              <a:t>machine language </a:t>
            </a:r>
            <a:r>
              <a:rPr lang="en-US" dirty="0">
                <a:solidFill>
                  <a:srgbClr val="FF0000"/>
                </a:solidFill>
              </a:rPr>
              <a:t>is the </a:t>
            </a:r>
            <a:r>
              <a:rPr lang="en-US" b="1" dirty="0">
                <a:solidFill>
                  <a:srgbClr val="FF0000"/>
                </a:solidFill>
              </a:rPr>
              <a:t>binary </a:t>
            </a:r>
            <a:r>
              <a:rPr lang="en-US" dirty="0">
                <a:solidFill>
                  <a:srgbClr val="FF0000"/>
                </a:solidFill>
              </a:rPr>
              <a:t>encoding of these instructions.</a:t>
            </a:r>
          </a:p>
          <a:p>
            <a:pPr lvl="1"/>
            <a:r>
              <a:rPr lang="en-US" dirty="0"/>
              <a:t>it's a compact representation that makes it easy for the computer to read and "understand."</a:t>
            </a:r>
          </a:p>
          <a:p>
            <a:pPr lvl="1"/>
            <a:r>
              <a:rPr lang="en-US" dirty="0"/>
              <a:t>each ISA has a </a:t>
            </a:r>
            <a:r>
              <a:rPr lang="en-US" b="1" dirty="0"/>
              <a:t>fixed set of instructions </a:t>
            </a:r>
            <a:r>
              <a:rPr lang="en-US" dirty="0"/>
              <a:t>that the CPU can read.</a:t>
            </a:r>
          </a:p>
          <a:p>
            <a:pPr lvl="1"/>
            <a:r>
              <a:rPr lang="en-US" dirty="0"/>
              <a:t>but humans suck at 1s and 0s, so we invented…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223" name="Shape 22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Assembly language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763000" cy="16001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assembly </a:t>
            </a:r>
            <a:r>
              <a:rPr lang="en" b="1" dirty="0">
                <a:solidFill>
                  <a:srgbClr val="FF0000"/>
                </a:solidFill>
              </a:rPr>
              <a:t>language </a:t>
            </a:r>
            <a:r>
              <a:rPr lang="en" dirty="0">
                <a:solidFill>
                  <a:srgbClr val="FF0000"/>
                </a:solidFill>
              </a:rPr>
              <a:t>(or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b="1" dirty="0" err="1">
                <a:solidFill>
                  <a:srgbClr val="FF0000"/>
                </a:solidFill>
              </a:rPr>
              <a:t>asm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" dirty="0">
                <a:solidFill>
                  <a:srgbClr val="FF0000"/>
                </a:solidFill>
              </a:rPr>
              <a:t>) is a human-readable, </a:t>
            </a:r>
            <a:r>
              <a:rPr lang="en" b="1" dirty="0">
                <a:solidFill>
                  <a:srgbClr val="FF0000"/>
                </a:solidFill>
              </a:rPr>
              <a:t>textual</a:t>
            </a:r>
            <a:r>
              <a:rPr lang="en" dirty="0">
                <a:solidFill>
                  <a:srgbClr val="FF0000"/>
                </a:solidFill>
              </a:rPr>
              <a:t> representation of machine language.</a:t>
            </a:r>
          </a:p>
          <a:p>
            <a:r>
              <a:rPr lang="en" dirty="0"/>
              <a:t>it's </a:t>
            </a:r>
            <a:r>
              <a:rPr lang="en" i="1" dirty="0"/>
              <a:t>almost</a:t>
            </a:r>
            <a:r>
              <a:rPr lang="en" dirty="0"/>
              <a:t> one-to-one, but the </a:t>
            </a:r>
            <a:r>
              <a:rPr lang="en" b="1" dirty="0"/>
              <a:t>assembler</a:t>
            </a:r>
            <a:r>
              <a:rPr lang="en" dirty="0"/>
              <a:t> does some work for us.</a:t>
            </a:r>
          </a:p>
          <a:p>
            <a:pPr lvl="1"/>
            <a:r>
              <a:rPr lang="en" dirty="0"/>
              <a:t>it takes the text on the left and turns it into the bits on the right.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231" name="Shape 231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graphicFrame>
        <p:nvGraphicFramePr>
          <p:cNvPr id="230" name="Shape 230"/>
          <p:cNvGraphicFramePr/>
          <p:nvPr>
            <p:extLst>
              <p:ext uri="{D42A27DB-BD31-4B8C-83A1-F6EECF244321}">
                <p14:modId xmlns:p14="http://schemas.microsoft.com/office/powerpoint/2010/main" val="4043950224"/>
              </p:ext>
            </p:extLst>
          </p:nvPr>
        </p:nvGraphicFramePr>
        <p:xfrm>
          <a:off x="952500" y="2095501"/>
          <a:ext cx="72390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Consolas"/>
                          <a:cs typeface="Consolas"/>
                          <a:sym typeface="Consolas"/>
                        </a:rPr>
                        <a:t>MIPS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+mn-lt"/>
                          <a:ea typeface="Consolas"/>
                          <a:cs typeface="Consolas"/>
                          <a:sym typeface="Consolas"/>
                        </a:rPr>
                        <a:t>asm</a:t>
                      </a:r>
                      <a:endParaRPr lang="en" sz="1800" b="1" dirty="0">
                        <a:solidFill>
                          <a:schemeClr val="tx1"/>
                        </a:solidFill>
                        <a:latin typeface="+mn-lt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Consolas"/>
                          <a:cs typeface="Consolas"/>
                          <a:sym typeface="Consolas"/>
                        </a:rPr>
                        <a:t>MIPS machine language</a:t>
                      </a:r>
                      <a:endParaRPr lang="en" sz="1800" b="1" dirty="0">
                        <a:solidFill>
                          <a:schemeClr val="tx1"/>
                        </a:solidFill>
                        <a:latin typeface="+mn-lt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Shape 230"/>
          <p:cNvGraphicFramePr/>
          <p:nvPr>
            <p:extLst>
              <p:ext uri="{D42A27DB-BD31-4B8C-83A1-F6EECF244321}">
                <p14:modId xmlns:p14="http://schemas.microsoft.com/office/powerpoint/2010/main" val="1696147123"/>
              </p:ext>
            </p:extLst>
          </p:nvPr>
        </p:nvGraphicFramePr>
        <p:xfrm>
          <a:off x="949292" y="2552671"/>
          <a:ext cx="7239000" cy="731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9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  <a:r>
                        <a:rPr lang="en" sz="20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t2, s2, t0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000000 10010 01000 01010 00000 100000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&lt;math&gt;   s2    t0    t2   n/a    add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Shape 230"/>
          <p:cNvGraphicFramePr/>
          <p:nvPr>
            <p:extLst>
              <p:ext uri="{D42A27DB-BD31-4B8C-83A1-F6EECF244321}">
                <p14:modId xmlns:p14="http://schemas.microsoft.com/office/powerpoint/2010/main" val="4023579551"/>
              </p:ext>
            </p:extLst>
          </p:nvPr>
        </p:nvGraphicFramePr>
        <p:xfrm>
          <a:off x="952500" y="3277965"/>
          <a:ext cx="7239000" cy="731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3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 err="1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lw</a:t>
                      </a:r>
                      <a:r>
                        <a:rPr lang="en" sz="20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t0, </a:t>
                      </a:r>
                      <a:r>
                        <a:rPr lang="en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1200</a:t>
                      </a:r>
                      <a:r>
                        <a:rPr lang="en" sz="20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(t1)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100011 01001 01000 0000010010110000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</a:t>
                      </a:r>
                      <a:r>
                        <a:rPr lang="en" sz="1800" b="1" dirty="0" err="1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lw</a:t>
                      </a:r>
                      <a:r>
                        <a:rPr lang="en" sz="18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t1    t0        1200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Shape 230"/>
          <p:cNvGraphicFramePr/>
          <p:nvPr>
            <p:extLst>
              <p:ext uri="{D42A27DB-BD31-4B8C-83A1-F6EECF244321}">
                <p14:modId xmlns:p14="http://schemas.microsoft.com/office/powerpoint/2010/main" val="506628039"/>
              </p:ext>
            </p:extLst>
          </p:nvPr>
        </p:nvGraphicFramePr>
        <p:xfrm>
          <a:off x="955708" y="4009455"/>
          <a:ext cx="7239000" cy="731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69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000" b="1" dirty="0" err="1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sw</a:t>
                      </a:r>
                      <a:r>
                        <a:rPr lang="en" sz="20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t2, </a:t>
                      </a:r>
                      <a:r>
                        <a:rPr lang="en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1200</a:t>
                      </a:r>
                      <a:r>
                        <a:rPr lang="en" sz="20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(t1)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101011 01001 01010 0000010010110000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</a:t>
                      </a:r>
                      <a:r>
                        <a:rPr lang="en" sz="1800" b="1" dirty="0" err="1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sw</a:t>
                      </a:r>
                      <a:r>
                        <a:rPr lang="en" sz="1800" b="1" dirty="0">
                          <a:solidFill>
                            <a:srgbClr val="FF000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t1    t2        1200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F798-FEE3-684B-91B2-D3C4E073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seem important…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9BD5-58D8-EB48-9D2F-4346223D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abstractions that assembly </a:t>
            </a:r>
            <a:r>
              <a:rPr lang="en-US" i="1" dirty="0"/>
              <a:t>doesn't have.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88501-B02A-AF46-A111-DD1FC5D7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EDB77-0CA5-3347-8F70-0AAE9EF4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9C854-BA68-3B4E-997C-2701E85EA954}"/>
              </a:ext>
            </a:extLst>
          </p:cNvPr>
          <p:cNvSpPr txBox="1"/>
          <p:nvPr/>
        </p:nvSpPr>
        <p:spPr>
          <a:xfrm>
            <a:off x="304800" y="876300"/>
            <a:ext cx="7463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THERE ARE NO BUILT-IN: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226C7-F354-E040-B55C-22725799BDE9}"/>
              </a:ext>
            </a:extLst>
          </p:cNvPr>
          <p:cNvSpPr txBox="1"/>
          <p:nvPr/>
        </p:nvSpPr>
        <p:spPr>
          <a:xfrm>
            <a:off x="304801" y="1652125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algebraic expressions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ECD51-6200-4E45-98AB-9133A25816CA}"/>
              </a:ext>
            </a:extLst>
          </p:cNvPr>
          <p:cNvSpPr txBox="1"/>
          <p:nvPr/>
        </p:nvSpPr>
        <p:spPr>
          <a:xfrm>
            <a:off x="304800" y="2168766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types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7A36D-EEDD-D242-8667-E90111870819}"/>
              </a:ext>
            </a:extLst>
          </p:cNvPr>
          <p:cNvSpPr txBox="1"/>
          <p:nvPr/>
        </p:nvSpPr>
        <p:spPr>
          <a:xfrm>
            <a:off x="304799" y="2677712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conditionals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249B8D-61B1-1E4F-9CBA-96FA4615466E}"/>
              </a:ext>
            </a:extLst>
          </p:cNvPr>
          <p:cNvSpPr txBox="1"/>
          <p:nvPr/>
        </p:nvSpPr>
        <p:spPr>
          <a:xfrm>
            <a:off x="304798" y="3186658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loops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EC891-9F02-5545-AC13-73D71AFD115B}"/>
              </a:ext>
            </a:extLst>
          </p:cNvPr>
          <p:cNvSpPr txBox="1"/>
          <p:nvPr/>
        </p:nvSpPr>
        <p:spPr>
          <a:xfrm>
            <a:off x="304797" y="3695604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functions/methods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18653D-86E2-CF44-BF33-B827E4482F3B}"/>
              </a:ext>
            </a:extLst>
          </p:cNvPr>
          <p:cNvSpPr txBox="1"/>
          <p:nvPr/>
        </p:nvSpPr>
        <p:spPr>
          <a:xfrm>
            <a:off x="304796" y="4204550"/>
            <a:ext cx="291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classes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84256E-BBFF-1240-AA83-710731FF6336}"/>
              </a:ext>
            </a:extLst>
          </p:cNvPr>
          <p:cNvSpPr txBox="1"/>
          <p:nvPr/>
        </p:nvSpPr>
        <p:spPr>
          <a:xfrm>
            <a:off x="3429000" y="1636736"/>
            <a:ext cx="4250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= f(y, z) + w;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F8B461-B066-E943-A30A-7BC8005CBBCD}"/>
              </a:ext>
            </a:extLst>
          </p:cNvPr>
          <p:cNvSpPr txBox="1"/>
          <p:nvPr/>
        </p:nvSpPr>
        <p:spPr>
          <a:xfrm>
            <a:off x="3429000" y="2153377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x;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y; x = y;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//error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F283B5-D1E7-1848-B833-6B96D8D91045}"/>
              </a:ext>
            </a:extLst>
          </p:cNvPr>
          <p:cNvSpPr txBox="1"/>
          <p:nvPr/>
        </p:nvSpPr>
        <p:spPr>
          <a:xfrm>
            <a:off x="3429000" y="266232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(x == y) a();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b();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DDD0A3-C053-2244-A22F-ACEC2F767DC2}"/>
              </a:ext>
            </a:extLst>
          </p:cNvPr>
          <p:cNvSpPr txBox="1"/>
          <p:nvPr/>
        </p:nvSpPr>
        <p:spPr>
          <a:xfrm>
            <a:off x="3429000" y="3171269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(x != y) { x++; 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77F1B7-EC05-5A44-ADF1-FDAAB8A52CEE}"/>
              </a:ext>
            </a:extLst>
          </p:cNvPr>
          <p:cNvSpPr txBox="1"/>
          <p:nvPr/>
        </p:nvSpPr>
        <p:spPr>
          <a:xfrm>
            <a:off x="3429000" y="368021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f(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x) {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x + 1; 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819A8F-C16B-4B4C-99FB-752F23639A9D}"/>
              </a:ext>
            </a:extLst>
          </p:cNvPr>
          <p:cNvSpPr txBox="1"/>
          <p:nvPr/>
        </p:nvSpPr>
        <p:spPr>
          <a:xfrm>
            <a:off x="3429000" y="4189161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 { C() {} 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2D13D4-54E1-114A-A281-C5E252DF2547}"/>
              </a:ext>
            </a:extLst>
          </p:cNvPr>
          <p:cNvSpPr txBox="1"/>
          <p:nvPr/>
        </p:nvSpPr>
        <p:spPr>
          <a:xfrm>
            <a:off x="89836" y="4697096"/>
            <a:ext cx="3134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memory management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CC5CB1-1F9F-AC40-9301-B628B0C4831C}"/>
              </a:ext>
            </a:extLst>
          </p:cNvPr>
          <p:cNvSpPr txBox="1"/>
          <p:nvPr/>
        </p:nvSpPr>
        <p:spPr>
          <a:xfrm>
            <a:off x="3429000" y="4681707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C c =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C();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91FFAB-AE02-C143-92C6-BCC598B3BAE5}"/>
              </a:ext>
            </a:extLst>
          </p:cNvPr>
          <p:cNvSpPr txBox="1"/>
          <p:nvPr/>
        </p:nvSpPr>
        <p:spPr>
          <a:xfrm>
            <a:off x="1091381" y="294968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6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884C-ED5E-8A41-BBAD-9698783A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CAN A COMPUTER EVEN DO?!???!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031A6-44A4-C345-A4DE-91D1F9605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WELLLLLLLLLLLLLL………. not much!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25ED3-ACE5-024B-A1A5-86E570CE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59ED4-B3E3-494D-811F-3A8041D5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Octagon 5">
            <a:extLst>
              <a:ext uri="{FF2B5EF4-FFF2-40B4-BE49-F238E27FC236}">
                <a16:creationId xmlns:a16="http://schemas.microsoft.com/office/drawing/2014/main" id="{292473A0-6C63-B846-9630-3D03FBC7BD29}"/>
              </a:ext>
            </a:extLst>
          </p:cNvPr>
          <p:cNvSpPr/>
          <p:nvPr/>
        </p:nvSpPr>
        <p:spPr>
          <a:xfrm>
            <a:off x="3729615" y="1034656"/>
            <a:ext cx="1837170" cy="1837170"/>
          </a:xfrm>
          <a:prstGeom prst="octagon">
            <a:avLst>
              <a:gd name="adj" fmla="val 65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1" dirty="0"/>
              <a:t>CPU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207ADE-8325-ED44-A2C9-B12BA1671C25}"/>
              </a:ext>
            </a:extLst>
          </p:cNvPr>
          <p:cNvSpPr/>
          <p:nvPr/>
        </p:nvSpPr>
        <p:spPr>
          <a:xfrm>
            <a:off x="3782226" y="3695721"/>
            <a:ext cx="1777665" cy="83570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Memory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1580B1-9C7D-294C-89FB-08CDBCE416C1}"/>
              </a:ext>
            </a:extLst>
          </p:cNvPr>
          <p:cNvGrpSpPr/>
          <p:nvPr/>
        </p:nvGrpSpPr>
        <p:grpSpPr>
          <a:xfrm>
            <a:off x="3228486" y="1595077"/>
            <a:ext cx="1366110" cy="835705"/>
            <a:chOff x="1524000" y="1786288"/>
            <a:chExt cx="2000214" cy="122361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E8114B2-C6A6-6746-9369-5D99C18BE1C0}"/>
                </a:ext>
              </a:extLst>
            </p:cNvPr>
            <p:cNvSpPr/>
            <p:nvPr/>
          </p:nvSpPr>
          <p:spPr>
            <a:xfrm>
              <a:off x="1524000" y="1790700"/>
              <a:ext cx="990600" cy="1219200"/>
            </a:xfrm>
            <a:prstGeom prst="ellipse">
              <a:avLst/>
            </a:prstGeom>
            <a:solidFill>
              <a:srgbClr val="D4D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D60A79-8204-654A-A6FA-A063C8830AEC}"/>
                </a:ext>
              </a:extLst>
            </p:cNvPr>
            <p:cNvSpPr/>
            <p:nvPr/>
          </p:nvSpPr>
          <p:spPr>
            <a:xfrm>
              <a:off x="1656748" y="2409925"/>
              <a:ext cx="457766" cy="45439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A996B9A-61BF-B841-B736-6B04D1783251}"/>
                </a:ext>
              </a:extLst>
            </p:cNvPr>
            <p:cNvSpPr/>
            <p:nvPr/>
          </p:nvSpPr>
          <p:spPr>
            <a:xfrm>
              <a:off x="2533614" y="1786288"/>
              <a:ext cx="990600" cy="1219200"/>
            </a:xfrm>
            <a:prstGeom prst="ellipse">
              <a:avLst/>
            </a:prstGeom>
            <a:solidFill>
              <a:srgbClr val="D4DC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BE4ABA-4BC4-0641-8909-449533CD8B60}"/>
                </a:ext>
              </a:extLst>
            </p:cNvPr>
            <p:cNvSpPr/>
            <p:nvPr/>
          </p:nvSpPr>
          <p:spPr>
            <a:xfrm>
              <a:off x="2666362" y="2405513"/>
              <a:ext cx="457766" cy="45439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5169327-E29E-F24F-BC89-004387C7A7A6}"/>
              </a:ext>
            </a:extLst>
          </p:cNvPr>
          <p:cNvSpPr txBox="1"/>
          <p:nvPr/>
        </p:nvSpPr>
        <p:spPr>
          <a:xfrm>
            <a:off x="457200" y="2430782"/>
            <a:ext cx="30973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1. pick up X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2. pick up Y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3. squish them together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4. put that into Z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5. if W == 10, go to 1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6. go to step 9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281D4-FE06-EB4E-BFB2-6DF9C9669F2A}"/>
              </a:ext>
            </a:extLst>
          </p:cNvPr>
          <p:cNvSpPr txBox="1"/>
          <p:nvPr/>
        </p:nvSpPr>
        <p:spPr>
          <a:xfrm>
            <a:off x="390154" y="1586017"/>
            <a:ext cx="2419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</a:t>
            </a:r>
            <a:r>
              <a:rPr lang="en-US" sz="2200" b="1" dirty="0"/>
              <a:t>read lists of instructions.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938936-D02A-664B-BB3D-11A89381C746}"/>
              </a:ext>
            </a:extLst>
          </p:cNvPr>
          <p:cNvSpPr txBox="1"/>
          <p:nvPr/>
        </p:nvSpPr>
        <p:spPr>
          <a:xfrm>
            <a:off x="5616602" y="716181"/>
            <a:ext cx="3374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</a:t>
            </a:r>
            <a:r>
              <a:rPr lang="en-US" sz="2200" b="1" dirty="0"/>
              <a:t>take numbers* out of memory</a:t>
            </a:r>
            <a:r>
              <a:rPr lang="en-US" sz="2200" dirty="0"/>
              <a:t> and </a:t>
            </a:r>
            <a:r>
              <a:rPr lang="en-US" sz="2200" b="1" dirty="0"/>
              <a:t>put them into memory.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923D8A-A013-8B4C-AA61-1828AC658B9A}"/>
              </a:ext>
            </a:extLst>
          </p:cNvPr>
          <p:cNvSpPr txBox="1"/>
          <p:nvPr/>
        </p:nvSpPr>
        <p:spPr>
          <a:xfrm>
            <a:off x="5559891" y="2145299"/>
            <a:ext cx="348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do </a:t>
            </a:r>
            <a:r>
              <a:rPr lang="en-US" sz="2200" b="1" dirty="0"/>
              <a:t>math and logic </a:t>
            </a:r>
            <a:r>
              <a:rPr lang="en-US" sz="2200" dirty="0"/>
              <a:t>(+, -, ×, ÷, ∧, ∨, ¬).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9570DF-EC58-3741-A196-0CE8CF81CFB7}"/>
              </a:ext>
            </a:extLst>
          </p:cNvPr>
          <p:cNvSpPr txBox="1"/>
          <p:nvPr/>
        </p:nvSpPr>
        <p:spPr>
          <a:xfrm>
            <a:off x="5648034" y="3242515"/>
            <a:ext cx="33881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can </a:t>
            </a:r>
            <a:r>
              <a:rPr lang="en-US" sz="2200" b="1" dirty="0"/>
              <a:t>go to other steps,</a:t>
            </a:r>
            <a:r>
              <a:rPr lang="en-US" sz="2200" dirty="0"/>
              <a:t> or </a:t>
            </a:r>
            <a:r>
              <a:rPr lang="en-US" sz="2200" b="1" dirty="0"/>
              <a:t>choose</a:t>
            </a:r>
            <a:r>
              <a:rPr lang="en-US" sz="2200" dirty="0"/>
              <a:t> whether or not to go to another step.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046D6-88D4-DD46-AB02-D1AA01AF8AE3}"/>
              </a:ext>
            </a:extLst>
          </p:cNvPr>
          <p:cNvSpPr txBox="1"/>
          <p:nvPr/>
        </p:nvSpPr>
        <p:spPr>
          <a:xfrm>
            <a:off x="5793857" y="4532363"/>
            <a:ext cx="3019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THAT'S IT</a:t>
            </a:r>
          </a:p>
        </p:txBody>
      </p:sp>
      <p:sp>
        <p:nvSpPr>
          <p:cNvPr id="21" name="Up-Down Arrow 20">
            <a:extLst>
              <a:ext uri="{FF2B5EF4-FFF2-40B4-BE49-F238E27FC236}">
                <a16:creationId xmlns:a16="http://schemas.microsoft.com/office/drawing/2014/main" id="{03FFB32A-A7A8-9943-9B32-C092CE662F62}"/>
              </a:ext>
            </a:extLst>
          </p:cNvPr>
          <p:cNvSpPr/>
          <p:nvPr/>
        </p:nvSpPr>
        <p:spPr>
          <a:xfrm>
            <a:off x="4389134" y="2871826"/>
            <a:ext cx="518132" cy="823895"/>
          </a:xfrm>
          <a:prstGeom prst="upDownArrow">
            <a:avLst>
              <a:gd name="adj1" fmla="val 53716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9A5AFD-EB35-2342-A9A0-EDDE26B15BF3}"/>
              </a:ext>
            </a:extLst>
          </p:cNvPr>
          <p:cNvSpPr txBox="1"/>
          <p:nvPr/>
        </p:nvSpPr>
        <p:spPr>
          <a:xfrm>
            <a:off x="4268751" y="1155130"/>
            <a:ext cx="1206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+ Y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0E96CFD-5238-E24B-A3D3-73B611EE2ED5}"/>
              </a:ext>
            </a:extLst>
          </p:cNvPr>
          <p:cNvSpPr/>
          <p:nvPr/>
        </p:nvSpPr>
        <p:spPr>
          <a:xfrm>
            <a:off x="107806" y="2628900"/>
            <a:ext cx="730393" cy="1094543"/>
          </a:xfrm>
          <a:prstGeom prst="arc">
            <a:avLst>
              <a:gd name="adj1" fmla="val 5299671"/>
              <a:gd name="adj2" fmla="val 16231139"/>
            </a:avLst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9DDE4A3E-6431-5045-BE08-BF206139C675}"/>
              </a:ext>
            </a:extLst>
          </p:cNvPr>
          <p:cNvSpPr/>
          <p:nvPr/>
        </p:nvSpPr>
        <p:spPr>
          <a:xfrm>
            <a:off x="149603" y="3978173"/>
            <a:ext cx="730393" cy="839814"/>
          </a:xfrm>
          <a:prstGeom prst="arc">
            <a:avLst>
              <a:gd name="adj1" fmla="val 5299671"/>
              <a:gd name="adj2" fmla="val 16231139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833C1894-AD6C-7641-9E94-30E3C684D5CD}"/>
              </a:ext>
            </a:extLst>
          </p:cNvPr>
          <p:cNvSpPr/>
          <p:nvPr/>
        </p:nvSpPr>
        <p:spPr>
          <a:xfrm>
            <a:off x="369057" y="3723443"/>
            <a:ext cx="291484" cy="239066"/>
          </a:xfrm>
          <a:prstGeom prst="arc">
            <a:avLst>
              <a:gd name="adj1" fmla="val 5299671"/>
              <a:gd name="adj2" fmla="val 16231139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6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14753</TotalTime>
  <Words>2324</Words>
  <Application>Microsoft Macintosh PowerPoint</Application>
  <PresentationFormat>On-screen Show (16:10)</PresentationFormat>
  <Paragraphs>375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MIPS Instructions,  Registers, and Math</vt:lpstr>
      <vt:lpstr>Class announcements</vt:lpstr>
      <vt:lpstr>Machine and Assembly Languages Finish by :35</vt:lpstr>
      <vt:lpstr>Lost in translation</vt:lpstr>
      <vt:lpstr>High-level and low-level languages</vt:lpstr>
      <vt:lpstr>Instructions and Machine Language</vt:lpstr>
      <vt:lpstr>Assembly language</vt:lpstr>
      <vt:lpstr>Those seem important…</vt:lpstr>
      <vt:lpstr>SO WHAT CAN A COMPUTER EVEN DO?!???!</vt:lpstr>
      <vt:lpstr>That's it???</vt:lpstr>
      <vt:lpstr>The MIPS ISA: Registers Finish by :55</vt:lpstr>
      <vt:lpstr>The registers</vt:lpstr>
      <vt:lpstr>Are registers variables?</vt:lpstr>
      <vt:lpstr>The four* kinds of registers</vt:lpstr>
      <vt:lpstr>Putting things in registers</vt:lpstr>
      <vt:lpstr>You load things into registers.</vt:lpstr>
      <vt:lpstr>Computers abhor a vacuum</vt:lpstr>
      <vt:lpstr>With "copy?" No, that'd make too much sense</vt:lpstr>
      <vt:lpstr>The MIPS ISA: Math</vt:lpstr>
      <vt:lpstr>Putting the "compute" in "computer"</vt:lpstr>
      <vt:lpstr>Inside out</vt:lpstr>
      <vt:lpstr>The snowball effect</vt:lpstr>
      <vt:lpstr>Which register do I use?</vt:lpstr>
      <vt:lpstr>Math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267</cp:revision>
  <dcterms:created xsi:type="dcterms:W3CDTF">2017-08-16T23:52:35Z</dcterms:created>
  <dcterms:modified xsi:type="dcterms:W3CDTF">2024-01-21T18:37:32Z</dcterms:modified>
</cp:coreProperties>
</file>